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4"/>
  </p:sldMasterIdLst>
  <p:sldIdLst>
    <p:sldId id="256" r:id="rId5"/>
    <p:sldId id="257" r:id="rId6"/>
    <p:sldId id="258" r:id="rId7"/>
    <p:sldId id="273" r:id="rId8"/>
    <p:sldId id="274" r:id="rId9"/>
    <p:sldId id="259" r:id="rId10"/>
    <p:sldId id="260" r:id="rId11"/>
    <p:sldId id="275" r:id="rId12"/>
    <p:sldId id="262" r:id="rId13"/>
    <p:sldId id="277" r:id="rId14"/>
    <p:sldId id="264" r:id="rId15"/>
    <p:sldId id="265" r:id="rId16"/>
    <p:sldId id="266" r:id="rId17"/>
    <p:sldId id="278" r:id="rId18"/>
    <p:sldId id="267" r:id="rId19"/>
    <p:sldId id="281" r:id="rId20"/>
    <p:sldId id="282" r:id="rId21"/>
    <p:sldId id="283" r:id="rId22"/>
    <p:sldId id="284" r:id="rId23"/>
    <p:sldId id="268" r:id="rId24"/>
    <p:sldId id="279" r:id="rId25"/>
    <p:sldId id="269" r:id="rId26"/>
    <p:sldId id="271" r:id="rId27"/>
    <p:sldId id="272" r:id="rId28"/>
    <p:sldId id="280"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5CC679-7F75-42B3-A0FD-9F4731E3F735}" v="3" dt="2025-01-20T15:40:08.795"/>
    <p1510:client id="{D0BF5793-62A1-1B82-1CD7-D1C1F8E0CC3F}" v="46" dt="2025-01-20T21:55:17.5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362" autoAdjust="0"/>
    <p:restoredTop sz="94660"/>
  </p:normalViewPr>
  <p:slideViewPr>
    <p:cSldViewPr snapToGrid="0">
      <p:cViewPr varScale="1">
        <p:scale>
          <a:sx n="111" d="100"/>
          <a:sy n="111" d="100"/>
        </p:scale>
        <p:origin x="16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s H Adams" userId="S::hadams@arrowvalleyfirstschool.co.uk::a183ba9e-5658-45a6-a6b4-6e454091bf52" providerId="AD" clId="Web-{D0BF5793-62A1-1B82-1CD7-D1C1F8E0CC3F}"/>
    <pc:docChg chg="modSld">
      <pc:chgData name="Ms H Adams" userId="S::hadams@arrowvalleyfirstschool.co.uk::a183ba9e-5658-45a6-a6b4-6e454091bf52" providerId="AD" clId="Web-{D0BF5793-62A1-1B82-1CD7-D1C1F8E0CC3F}" dt="2025-01-20T21:55:17.525" v="23" actId="20577"/>
      <pc:docMkLst>
        <pc:docMk/>
      </pc:docMkLst>
      <pc:sldChg chg="modSp">
        <pc:chgData name="Ms H Adams" userId="S::hadams@arrowvalleyfirstschool.co.uk::a183ba9e-5658-45a6-a6b4-6e454091bf52" providerId="AD" clId="Web-{D0BF5793-62A1-1B82-1CD7-D1C1F8E0CC3F}" dt="2025-01-20T21:51:19.522" v="0" actId="20577"/>
        <pc:sldMkLst>
          <pc:docMk/>
          <pc:sldMk cId="3894876561" sldId="262"/>
        </pc:sldMkLst>
        <pc:spChg chg="mod">
          <ac:chgData name="Ms H Adams" userId="S::hadams@arrowvalleyfirstschool.co.uk::a183ba9e-5658-45a6-a6b4-6e454091bf52" providerId="AD" clId="Web-{D0BF5793-62A1-1B82-1CD7-D1C1F8E0CC3F}" dt="2025-01-20T21:51:19.522" v="0" actId="20577"/>
          <ac:spMkLst>
            <pc:docMk/>
            <pc:sldMk cId="3894876561" sldId="262"/>
            <ac:spMk id="2" creationId="{93E64DD8-B088-4DD0-B311-E10D1330F661}"/>
          </ac:spMkLst>
        </pc:spChg>
      </pc:sldChg>
      <pc:sldChg chg="modSp">
        <pc:chgData name="Ms H Adams" userId="S::hadams@arrowvalleyfirstschool.co.uk::a183ba9e-5658-45a6-a6b4-6e454091bf52" providerId="AD" clId="Web-{D0BF5793-62A1-1B82-1CD7-D1C1F8E0CC3F}" dt="2025-01-20T21:55:17.525" v="23" actId="20577"/>
        <pc:sldMkLst>
          <pc:docMk/>
          <pc:sldMk cId="3042300933" sldId="273"/>
        </pc:sldMkLst>
        <pc:spChg chg="mod">
          <ac:chgData name="Ms H Adams" userId="S::hadams@arrowvalleyfirstschool.co.uk::a183ba9e-5658-45a6-a6b4-6e454091bf52" providerId="AD" clId="Web-{D0BF5793-62A1-1B82-1CD7-D1C1F8E0CC3F}" dt="2025-01-20T21:55:17.525" v="23" actId="20577"/>
          <ac:spMkLst>
            <pc:docMk/>
            <pc:sldMk cId="3042300933" sldId="273"/>
            <ac:spMk id="7" creationId="{D480D361-5414-4EDD-9220-7F34262161A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717DE53-E6F0-4555-8277-95DB4F218425}" type="datetimeFigureOut">
              <a:rPr lang="en-GB" smtClean="0"/>
              <a:t>20/01/2025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8E2298-6F8D-43F0-A6DD-528DE818BD42}" type="slidenum">
              <a:rPr lang="en-GB" smtClean="0"/>
              <a:t>‹#›</a:t>
            </a:fld>
            <a:endParaRPr lang="en-GB"/>
          </a:p>
        </p:txBody>
      </p:sp>
    </p:spTree>
    <p:extLst>
      <p:ext uri="{BB962C8B-B14F-4D97-AF65-F5344CB8AC3E}">
        <p14:creationId xmlns:p14="http://schemas.microsoft.com/office/powerpoint/2010/main" val="1090709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17DE53-E6F0-4555-8277-95DB4F218425}" type="datetimeFigureOut">
              <a:rPr lang="en-GB" smtClean="0"/>
              <a:t>20/01/2025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8E2298-6F8D-43F0-A6DD-528DE818BD42}" type="slidenum">
              <a:rPr lang="en-GB" smtClean="0"/>
              <a:t>‹#›</a:t>
            </a:fld>
            <a:endParaRPr lang="en-GB"/>
          </a:p>
        </p:txBody>
      </p:sp>
    </p:spTree>
    <p:extLst>
      <p:ext uri="{BB962C8B-B14F-4D97-AF65-F5344CB8AC3E}">
        <p14:creationId xmlns:p14="http://schemas.microsoft.com/office/powerpoint/2010/main" val="464494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17DE53-E6F0-4555-8277-95DB4F218425}" type="datetimeFigureOut">
              <a:rPr lang="en-GB" smtClean="0"/>
              <a:t>20/01/2025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8E2298-6F8D-43F0-A6DD-528DE818BD42}"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706947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17DE53-E6F0-4555-8277-95DB4F218425}" type="datetimeFigureOut">
              <a:rPr lang="en-GB" smtClean="0"/>
              <a:t>20/01/2025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8E2298-6F8D-43F0-A6DD-528DE818BD42}" type="slidenum">
              <a:rPr lang="en-GB" smtClean="0"/>
              <a:t>‹#›</a:t>
            </a:fld>
            <a:endParaRPr lang="en-GB"/>
          </a:p>
        </p:txBody>
      </p:sp>
    </p:spTree>
    <p:extLst>
      <p:ext uri="{BB962C8B-B14F-4D97-AF65-F5344CB8AC3E}">
        <p14:creationId xmlns:p14="http://schemas.microsoft.com/office/powerpoint/2010/main" val="36107073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17DE53-E6F0-4555-8277-95DB4F218425}" type="datetimeFigureOut">
              <a:rPr lang="en-GB" smtClean="0"/>
              <a:t>20/01/2025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8E2298-6F8D-43F0-A6DD-528DE818BD42}"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72717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17DE53-E6F0-4555-8277-95DB4F218425}" type="datetimeFigureOut">
              <a:rPr lang="en-GB" smtClean="0"/>
              <a:t>20/01/2025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8E2298-6F8D-43F0-A6DD-528DE818BD42}" type="slidenum">
              <a:rPr lang="en-GB" smtClean="0"/>
              <a:t>‹#›</a:t>
            </a:fld>
            <a:endParaRPr lang="en-GB"/>
          </a:p>
        </p:txBody>
      </p:sp>
    </p:spTree>
    <p:extLst>
      <p:ext uri="{BB962C8B-B14F-4D97-AF65-F5344CB8AC3E}">
        <p14:creationId xmlns:p14="http://schemas.microsoft.com/office/powerpoint/2010/main" val="28158643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17DE53-E6F0-4555-8277-95DB4F218425}" type="datetimeFigureOut">
              <a:rPr lang="en-GB" smtClean="0"/>
              <a:t>20/01/2025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8E2298-6F8D-43F0-A6DD-528DE818BD42}" type="slidenum">
              <a:rPr lang="en-GB" smtClean="0"/>
              <a:t>‹#›</a:t>
            </a:fld>
            <a:endParaRPr lang="en-GB"/>
          </a:p>
        </p:txBody>
      </p:sp>
    </p:spTree>
    <p:extLst>
      <p:ext uri="{BB962C8B-B14F-4D97-AF65-F5344CB8AC3E}">
        <p14:creationId xmlns:p14="http://schemas.microsoft.com/office/powerpoint/2010/main" val="253267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17DE53-E6F0-4555-8277-95DB4F218425}" type="datetimeFigureOut">
              <a:rPr lang="en-GB" smtClean="0"/>
              <a:t>20/01/2025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8E2298-6F8D-43F0-A6DD-528DE818BD42}" type="slidenum">
              <a:rPr lang="en-GB" smtClean="0"/>
              <a:t>‹#›</a:t>
            </a:fld>
            <a:endParaRPr lang="en-GB"/>
          </a:p>
        </p:txBody>
      </p:sp>
    </p:spTree>
    <p:extLst>
      <p:ext uri="{BB962C8B-B14F-4D97-AF65-F5344CB8AC3E}">
        <p14:creationId xmlns:p14="http://schemas.microsoft.com/office/powerpoint/2010/main" val="1262183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17DE53-E6F0-4555-8277-95DB4F218425}" type="datetimeFigureOut">
              <a:rPr lang="en-GB" smtClean="0"/>
              <a:t>20/01/2025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8E2298-6F8D-43F0-A6DD-528DE818BD42}" type="slidenum">
              <a:rPr lang="en-GB" smtClean="0"/>
              <a:t>‹#›</a:t>
            </a:fld>
            <a:endParaRPr lang="en-GB"/>
          </a:p>
        </p:txBody>
      </p:sp>
    </p:spTree>
    <p:extLst>
      <p:ext uri="{BB962C8B-B14F-4D97-AF65-F5344CB8AC3E}">
        <p14:creationId xmlns:p14="http://schemas.microsoft.com/office/powerpoint/2010/main" val="3180859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17DE53-E6F0-4555-8277-95DB4F218425}" type="datetimeFigureOut">
              <a:rPr lang="en-GB" smtClean="0"/>
              <a:t>20/01/2025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8E2298-6F8D-43F0-A6DD-528DE818BD42}" type="slidenum">
              <a:rPr lang="en-GB" smtClean="0"/>
              <a:t>‹#›</a:t>
            </a:fld>
            <a:endParaRPr lang="en-GB"/>
          </a:p>
        </p:txBody>
      </p:sp>
    </p:spTree>
    <p:extLst>
      <p:ext uri="{BB962C8B-B14F-4D97-AF65-F5344CB8AC3E}">
        <p14:creationId xmlns:p14="http://schemas.microsoft.com/office/powerpoint/2010/main" val="406130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17DE53-E6F0-4555-8277-95DB4F218425}" type="datetimeFigureOut">
              <a:rPr lang="en-GB" smtClean="0"/>
              <a:t>20/01/2025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8E2298-6F8D-43F0-A6DD-528DE818BD42}" type="slidenum">
              <a:rPr lang="en-GB" smtClean="0"/>
              <a:t>‹#›</a:t>
            </a:fld>
            <a:endParaRPr lang="en-GB"/>
          </a:p>
        </p:txBody>
      </p:sp>
    </p:spTree>
    <p:extLst>
      <p:ext uri="{BB962C8B-B14F-4D97-AF65-F5344CB8AC3E}">
        <p14:creationId xmlns:p14="http://schemas.microsoft.com/office/powerpoint/2010/main" val="3180238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17DE53-E6F0-4555-8277-95DB4F218425}" type="datetimeFigureOut">
              <a:rPr lang="en-GB" smtClean="0"/>
              <a:t>20/01/2025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B8E2298-6F8D-43F0-A6DD-528DE818BD42}" type="slidenum">
              <a:rPr lang="en-GB" smtClean="0"/>
              <a:t>‹#›</a:t>
            </a:fld>
            <a:endParaRPr lang="en-GB"/>
          </a:p>
        </p:txBody>
      </p:sp>
    </p:spTree>
    <p:extLst>
      <p:ext uri="{BB962C8B-B14F-4D97-AF65-F5344CB8AC3E}">
        <p14:creationId xmlns:p14="http://schemas.microsoft.com/office/powerpoint/2010/main" val="195841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17DE53-E6F0-4555-8277-95DB4F218425}" type="datetimeFigureOut">
              <a:rPr lang="en-GB" smtClean="0"/>
              <a:t>20/01/2025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B8E2298-6F8D-43F0-A6DD-528DE818BD42}" type="slidenum">
              <a:rPr lang="en-GB" smtClean="0"/>
              <a:t>‹#›</a:t>
            </a:fld>
            <a:endParaRPr lang="en-GB"/>
          </a:p>
        </p:txBody>
      </p:sp>
    </p:spTree>
    <p:extLst>
      <p:ext uri="{BB962C8B-B14F-4D97-AF65-F5344CB8AC3E}">
        <p14:creationId xmlns:p14="http://schemas.microsoft.com/office/powerpoint/2010/main" val="3944232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17DE53-E6F0-4555-8277-95DB4F218425}" type="datetimeFigureOut">
              <a:rPr lang="en-GB" smtClean="0"/>
              <a:t>20/01/2025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B8E2298-6F8D-43F0-A6DD-528DE818BD42}" type="slidenum">
              <a:rPr lang="en-GB" smtClean="0"/>
              <a:t>‹#›</a:t>
            </a:fld>
            <a:endParaRPr lang="en-GB"/>
          </a:p>
        </p:txBody>
      </p:sp>
    </p:spTree>
    <p:extLst>
      <p:ext uri="{BB962C8B-B14F-4D97-AF65-F5344CB8AC3E}">
        <p14:creationId xmlns:p14="http://schemas.microsoft.com/office/powerpoint/2010/main" val="265904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17DE53-E6F0-4555-8277-95DB4F218425}" type="datetimeFigureOut">
              <a:rPr lang="en-GB" smtClean="0"/>
              <a:t>20/01/2025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8E2298-6F8D-43F0-A6DD-528DE818BD42}" type="slidenum">
              <a:rPr lang="en-GB" smtClean="0"/>
              <a:t>‹#›</a:t>
            </a:fld>
            <a:endParaRPr lang="en-GB"/>
          </a:p>
        </p:txBody>
      </p:sp>
    </p:spTree>
    <p:extLst>
      <p:ext uri="{BB962C8B-B14F-4D97-AF65-F5344CB8AC3E}">
        <p14:creationId xmlns:p14="http://schemas.microsoft.com/office/powerpoint/2010/main" val="247125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17DE53-E6F0-4555-8277-95DB4F218425}" type="datetimeFigureOut">
              <a:rPr lang="en-GB" smtClean="0"/>
              <a:t>20/01/2025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8E2298-6F8D-43F0-A6DD-528DE818BD42}" type="slidenum">
              <a:rPr lang="en-GB" smtClean="0"/>
              <a:t>‹#›</a:t>
            </a:fld>
            <a:endParaRPr lang="en-GB"/>
          </a:p>
        </p:txBody>
      </p:sp>
    </p:spTree>
    <p:extLst>
      <p:ext uri="{BB962C8B-B14F-4D97-AF65-F5344CB8AC3E}">
        <p14:creationId xmlns:p14="http://schemas.microsoft.com/office/powerpoint/2010/main" val="1551302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717DE53-E6F0-4555-8277-95DB4F218425}" type="datetimeFigureOut">
              <a:rPr lang="en-GB" smtClean="0"/>
              <a:t>20/01/2025</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B8E2298-6F8D-43F0-A6DD-528DE818BD42}" type="slidenum">
              <a:rPr lang="en-GB" smtClean="0"/>
              <a:t>‹#›</a:t>
            </a:fld>
            <a:endParaRPr lang="en-GB"/>
          </a:p>
        </p:txBody>
      </p:sp>
    </p:spTree>
    <p:extLst>
      <p:ext uri="{BB962C8B-B14F-4D97-AF65-F5344CB8AC3E}">
        <p14:creationId xmlns:p14="http://schemas.microsoft.com/office/powerpoint/2010/main" val="991506632"/>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worcestershire.gov.uk/sendlocaloffer"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4.xml.rels><?xml version="1.0" encoding="UTF-8" standalone="yes"?>
<Relationships xmlns="http://schemas.openxmlformats.org/package/2006/relationships"><Relationship Id="rId3" Type="http://schemas.openxmlformats.org/officeDocument/2006/relationships/hyperlink" Target="mailto:head@arrowvalleyfirstschool.co.uk"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5.xml"/><Relationship Id="rId5" Type="http://schemas.openxmlformats.org/officeDocument/2006/relationships/hyperlink" Target="mailto:office@arrowvalleyfirstschool.co.uk" TargetMode="External"/><Relationship Id="rId4" Type="http://schemas.openxmlformats.org/officeDocument/2006/relationships/hyperlink" Target="mailto:hadams@arrowvalleyfirstschool.co.uk" TargetMode="External"/></Relationships>
</file>

<file path=ppt/slides/_rels/slide25.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slide" Target="slide11.xml"/><Relationship Id="rId3" Type="http://schemas.openxmlformats.org/officeDocument/2006/relationships/slide" Target="slide6.xml"/><Relationship Id="rId7" Type="http://schemas.openxmlformats.org/officeDocument/2006/relationships/slide" Target="slide10.xml"/><Relationship Id="rId12" Type="http://schemas.openxmlformats.org/officeDocument/2006/relationships/slide" Target="slide15.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9.xml"/><Relationship Id="rId11" Type="http://schemas.openxmlformats.org/officeDocument/2006/relationships/slide" Target="slide14.xml"/><Relationship Id="rId5" Type="http://schemas.openxmlformats.org/officeDocument/2006/relationships/slide" Target="slide8.xml"/><Relationship Id="rId10" Type="http://schemas.openxmlformats.org/officeDocument/2006/relationships/slide" Target="slide13.xml"/><Relationship Id="rId4" Type="http://schemas.openxmlformats.org/officeDocument/2006/relationships/slide" Target="slide7.xml"/><Relationship Id="rId9" Type="http://schemas.openxmlformats.org/officeDocument/2006/relationships/slide" Target="slide12.xml"/></Relationships>
</file>

<file path=ppt/slides/_rels/slide5.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7.xml"/><Relationship Id="rId7" Type="http://schemas.openxmlformats.org/officeDocument/2006/relationships/slide" Target="slide20.xml"/><Relationship Id="rId12" Type="http://schemas.openxmlformats.org/officeDocument/2006/relationships/slide" Target="slide25.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4.xml"/><Relationship Id="rId5" Type="http://schemas.openxmlformats.org/officeDocument/2006/relationships/slide" Target="slide18.xml"/><Relationship Id="rId10" Type="http://schemas.openxmlformats.org/officeDocument/2006/relationships/slide" Target="slide23.xml"/><Relationship Id="rId4" Type="http://schemas.openxmlformats.org/officeDocument/2006/relationships/slide" Target="slide16.xml"/><Relationship Id="rId9" Type="http://schemas.openxmlformats.org/officeDocument/2006/relationships/slide" Target="slide22.xml"/></Relationships>
</file>

<file path=ppt/slides/_rels/slide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843630" y="2083308"/>
            <a:ext cx="8366481" cy="1646302"/>
          </a:xfrm>
        </p:spPr>
        <p:txBody>
          <a:bodyPr/>
          <a:lstStyle/>
          <a:p>
            <a:pPr algn="just"/>
            <a:r>
              <a:rPr lang="en-GB" sz="5000" b="1" dirty="0">
                <a:solidFill>
                  <a:srgbClr val="00B050"/>
                </a:solidFill>
                <a:latin typeface="Comic Sans MS" panose="030F0702030302020204" pitchFamily="66" charset="0"/>
              </a:rPr>
              <a:t>Arrow Valley First School SEND Information Report</a:t>
            </a:r>
          </a:p>
        </p:txBody>
      </p:sp>
      <p:sp>
        <p:nvSpPr>
          <p:cNvPr id="3" name="Subtitle 2">
            <a:extLst>
              <a:ext uri="{FF2B5EF4-FFF2-40B4-BE49-F238E27FC236}">
                <a16:creationId xmlns:a16="http://schemas.microsoft.com/office/drawing/2014/main" id="{931B1EC4-D06E-479D-B952-EC462ED176F8}"/>
              </a:ext>
            </a:extLst>
          </p:cNvPr>
          <p:cNvSpPr>
            <a:spLocks noGrp="1"/>
          </p:cNvSpPr>
          <p:nvPr>
            <p:ph type="subTitle" idx="1"/>
          </p:nvPr>
        </p:nvSpPr>
        <p:spPr>
          <a:xfrm>
            <a:off x="327368" y="3990515"/>
            <a:ext cx="8882743" cy="1646302"/>
          </a:xfrm>
        </p:spPr>
        <p:txBody>
          <a:bodyPr>
            <a:noAutofit/>
          </a:bodyPr>
          <a:lstStyle/>
          <a:p>
            <a:pPr algn="just"/>
            <a:r>
              <a:rPr lang="en-GB" sz="4000" dirty="0">
                <a:solidFill>
                  <a:schemeClr val="tx1"/>
                </a:solidFill>
                <a:latin typeface="Comic Sans MS" panose="030F0702030302020204" pitchFamily="66" charset="0"/>
              </a:rPr>
              <a:t>How do we support children with Special Educational Needs and Disabilities?</a:t>
            </a: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7174269" y="217486"/>
            <a:ext cx="1876425" cy="1741281"/>
          </a:xfrm>
          <a:prstGeom prst="rect">
            <a:avLst/>
          </a:prstGeom>
        </p:spPr>
      </p:pic>
      <p:pic>
        <p:nvPicPr>
          <p:cNvPr id="5" name="Picture 2">
            <a:extLst>
              <a:ext uri="{FF2B5EF4-FFF2-40B4-BE49-F238E27FC236}">
                <a16:creationId xmlns:a16="http://schemas.microsoft.com/office/drawing/2014/main" id="{23B759B1-F038-A4B5-E535-5DCB245DDA9D}"/>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43630" y="217486"/>
            <a:ext cx="3765692" cy="13914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8534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625149" y="1661991"/>
            <a:ext cx="8976049" cy="1005661"/>
          </a:xfrm>
        </p:spPr>
        <p:txBody>
          <a:bodyPr/>
          <a:lstStyle/>
          <a:p>
            <a:pPr algn="just"/>
            <a:r>
              <a:rPr lang="en-GB" sz="3800" b="1" dirty="0">
                <a:solidFill>
                  <a:srgbClr val="00B050"/>
                </a:solidFill>
                <a:latin typeface="Comic Sans MS" panose="030F0702030302020204" pitchFamily="66" charset="0"/>
              </a:rPr>
              <a:t>How will the curriculum be matched to my child’s needs?</a:t>
            </a: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extLst>
              <a:ext uri="{FF2B5EF4-FFF2-40B4-BE49-F238E27FC236}">
                <a16:creationId xmlns:a16="http://schemas.microsoft.com/office/drawing/2014/main" id="{D480D361-5414-4EDD-9220-7F34262161A7}"/>
              </a:ext>
            </a:extLst>
          </p:cNvPr>
          <p:cNvSpPr txBox="1"/>
          <p:nvPr/>
        </p:nvSpPr>
        <p:spPr>
          <a:xfrm>
            <a:off x="625148" y="2773954"/>
            <a:ext cx="8976049" cy="4093428"/>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rPr>
              <a:t>The school provides Quality First Teaching for all pupils as the most important part of provision.  </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rPr>
              <a:t>This would include:</a:t>
            </a:r>
          </a:p>
          <a:p>
            <a:pPr marL="342900" marR="0" lvl="0" indent="-342900" algn="just" defTabSz="457200" rtl="0" eaLnBrk="1" fontAlgn="auto" latinLnBrk="0" hangingPunct="1">
              <a:lnSpc>
                <a:spcPct val="100000"/>
              </a:lnSpc>
              <a:spcBef>
                <a:spcPts val="0"/>
              </a:spcBef>
              <a:spcAft>
                <a:spcPts val="0"/>
              </a:spcAft>
              <a:buClr>
                <a:srgbClr val="00B050"/>
              </a:buClr>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rPr>
              <a:t>pitching and matching activities/work to the needs and interests of pupils </a:t>
            </a:r>
          </a:p>
          <a:p>
            <a:pPr marL="342900" marR="0" lvl="0" indent="-342900" algn="just" defTabSz="457200" rtl="0" eaLnBrk="1" fontAlgn="auto" latinLnBrk="0" hangingPunct="1">
              <a:lnSpc>
                <a:spcPct val="100000"/>
              </a:lnSpc>
              <a:spcBef>
                <a:spcPts val="0"/>
              </a:spcBef>
              <a:spcAft>
                <a:spcPts val="0"/>
              </a:spcAft>
              <a:buClr>
                <a:srgbClr val="00B050"/>
              </a:buClr>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rPr>
              <a:t>adaptions to support allocated within the classroom</a:t>
            </a:r>
          </a:p>
          <a:p>
            <a:pPr marL="342900" marR="0" lvl="0" indent="-342900" algn="just" defTabSz="457200" rtl="0" eaLnBrk="1" fontAlgn="auto" latinLnBrk="0" hangingPunct="1">
              <a:lnSpc>
                <a:spcPct val="100000"/>
              </a:lnSpc>
              <a:spcBef>
                <a:spcPts val="0"/>
              </a:spcBef>
              <a:spcAft>
                <a:spcPts val="0"/>
              </a:spcAft>
              <a:buClr>
                <a:srgbClr val="00B050"/>
              </a:buClr>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rPr>
              <a:t>carefully chosen resources to support learning </a:t>
            </a:r>
          </a:p>
          <a:p>
            <a:pPr marL="342900" marR="0" lvl="0" indent="-342900" algn="just" defTabSz="457200" rtl="0" eaLnBrk="1" fontAlgn="auto" latinLnBrk="0" hangingPunct="1">
              <a:lnSpc>
                <a:spcPct val="100000"/>
              </a:lnSpc>
              <a:spcBef>
                <a:spcPts val="0"/>
              </a:spcBef>
              <a:spcAft>
                <a:spcPts val="0"/>
              </a:spcAft>
              <a:buClr>
                <a:srgbClr val="00B050"/>
              </a:buClr>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rPr>
              <a:t>the broad curriculum incorporates outdoor learning, physical activity, art and computing</a:t>
            </a:r>
          </a:p>
          <a:p>
            <a:pPr marL="342900" marR="0" lvl="0" indent="-342900" algn="just" defTabSz="457200" rtl="0" eaLnBrk="1" fontAlgn="auto" latinLnBrk="0" hangingPunct="1">
              <a:lnSpc>
                <a:spcPct val="100000"/>
              </a:lnSpc>
              <a:spcBef>
                <a:spcPts val="0"/>
              </a:spcBef>
              <a:spcAft>
                <a:spcPts val="0"/>
              </a:spcAft>
              <a:buClr>
                <a:srgbClr val="00B050"/>
              </a:buClr>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rPr>
              <a:t>The National Curriculum is delivered alongside the school curriculum</a:t>
            </a:r>
          </a:p>
          <a:p>
            <a:pPr marL="342900" marR="0" lvl="0" indent="-342900" algn="just" defTabSz="457200" rtl="0" eaLnBrk="1" fontAlgn="auto" latinLnBrk="0" hangingPunct="1">
              <a:lnSpc>
                <a:spcPct val="100000"/>
              </a:lnSpc>
              <a:spcBef>
                <a:spcPts val="0"/>
              </a:spcBef>
              <a:spcAft>
                <a:spcPts val="0"/>
              </a:spcAft>
              <a:buClr>
                <a:srgbClr val="00B050"/>
              </a:buClr>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rPr>
              <a:t>appropriate ‘next steps’ are identified for each child</a:t>
            </a:r>
          </a:p>
          <a:p>
            <a:pPr marL="342900" marR="0" lvl="0" indent="-342900" algn="just" defTabSz="457200" rtl="0" eaLnBrk="1" fontAlgn="auto" latinLnBrk="0" hangingPunct="1">
              <a:lnSpc>
                <a:spcPct val="100000"/>
              </a:lnSpc>
              <a:spcBef>
                <a:spcPts val="0"/>
              </a:spcBef>
              <a:spcAft>
                <a:spcPts val="0"/>
              </a:spcAft>
              <a:buClr>
                <a:srgbClr val="00B050"/>
              </a:buClr>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rPr>
              <a:t>advice from external agencies – where appropriate </a:t>
            </a:r>
          </a:p>
        </p:txBody>
      </p:sp>
      <p:sp>
        <p:nvSpPr>
          <p:cNvPr id="5" name="TextBox 4">
            <a:extLst>
              <a:ext uri="{FF2B5EF4-FFF2-40B4-BE49-F238E27FC236}">
                <a16:creationId xmlns:a16="http://schemas.microsoft.com/office/drawing/2014/main" id="{97432A51-9273-4889-836C-535549C92A4A}"/>
              </a:ext>
            </a:extLst>
          </p:cNvPr>
          <p:cNvSpPr txBox="1"/>
          <p:nvPr/>
        </p:nvSpPr>
        <p:spPr>
          <a:xfrm>
            <a:off x="10126767" y="5468454"/>
            <a:ext cx="1440082" cy="1015663"/>
          </a:xfrm>
          <a:prstGeom prst="rect">
            <a:avLst/>
          </a:prstGeom>
          <a:gradFill>
            <a:gsLst>
              <a:gs pos="0">
                <a:srgbClr val="00B050"/>
              </a:gs>
              <a:gs pos="100000">
                <a:srgbClr val="92D050"/>
              </a:gs>
            </a:gsLst>
            <a:lin ang="5400000" scaled="1"/>
          </a:gradFill>
          <a:ln w="38100">
            <a:solidFill>
              <a:schemeClr val="tx1"/>
            </a:solidFill>
          </a:ln>
        </p:spPr>
        <p:txBody>
          <a:bodyPr wrap="square" rtlCol="0">
            <a:spAutoFit/>
          </a:bodyPr>
          <a:lstStyle/>
          <a:p>
            <a:pPr algn="ctr"/>
            <a:r>
              <a:rPr lang="en-GB" sz="2000" dirty="0">
                <a:latin typeface="Comic Sans MS" panose="030F0702030302020204" pitchFamily="66" charset="0"/>
                <a:hlinkClick r:id="rId3" action="ppaction://hlinksldjump">
                  <a:extLst>
                    <a:ext uri="{A12FA001-AC4F-418D-AE19-62706E023703}">
                      <ahyp:hlinkClr xmlns:ahyp="http://schemas.microsoft.com/office/drawing/2018/hyperlinkcolor" val="tx"/>
                    </a:ext>
                  </a:extLst>
                </a:hlinkClick>
              </a:rPr>
              <a:t>Return to ‘quick links’</a:t>
            </a:r>
            <a:endParaRPr lang="en-GB" sz="2000" dirty="0">
              <a:latin typeface="Comic Sans MS" panose="030F0702030302020204" pitchFamily="66" charset="0"/>
            </a:endParaRPr>
          </a:p>
        </p:txBody>
      </p:sp>
    </p:spTree>
    <p:extLst>
      <p:ext uri="{BB962C8B-B14F-4D97-AF65-F5344CB8AC3E}">
        <p14:creationId xmlns:p14="http://schemas.microsoft.com/office/powerpoint/2010/main" val="2180320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625149" y="1923216"/>
            <a:ext cx="8976049" cy="1005661"/>
          </a:xfrm>
        </p:spPr>
        <p:txBody>
          <a:bodyPr/>
          <a:lstStyle/>
          <a:p>
            <a:pPr algn="just"/>
            <a:r>
              <a:rPr lang="en-GB" sz="3800" b="1" dirty="0">
                <a:solidFill>
                  <a:srgbClr val="00B050"/>
                </a:solidFill>
                <a:latin typeface="Comic Sans MS" panose="030F0702030302020204" pitchFamily="66" charset="0"/>
              </a:rPr>
              <a:t>How are the school’s resources allocated and matched to children’s needs?</a:t>
            </a: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extLst>
              <a:ext uri="{FF2B5EF4-FFF2-40B4-BE49-F238E27FC236}">
                <a16:creationId xmlns:a16="http://schemas.microsoft.com/office/drawing/2014/main" id="{D480D361-5414-4EDD-9220-7F34262161A7}"/>
              </a:ext>
            </a:extLst>
          </p:cNvPr>
          <p:cNvSpPr txBox="1"/>
          <p:nvPr/>
        </p:nvSpPr>
        <p:spPr>
          <a:xfrm>
            <a:off x="625149" y="2928877"/>
            <a:ext cx="9545219" cy="3477875"/>
          </a:xfrm>
          <a:prstGeom prst="rect">
            <a:avLst/>
          </a:prstGeom>
          <a:noFill/>
        </p:spPr>
        <p:txBody>
          <a:bodyPr wrap="square">
            <a:spAutoFit/>
          </a:bodyPr>
          <a:lstStyle/>
          <a:p>
            <a:pPr marL="0" indent="0" algn="just">
              <a:buNone/>
            </a:pPr>
            <a:r>
              <a:rPr lang="en-GB" sz="2000" dirty="0">
                <a:latin typeface="Comic Sans MS" panose="030F0702030302020204" pitchFamily="66" charset="0"/>
              </a:rPr>
              <a:t>We aim to ensure that all children with SEND are provided for to the best of the school’s ability with the available funds.</a:t>
            </a:r>
          </a:p>
          <a:p>
            <a:pPr marL="0" indent="0">
              <a:buNone/>
            </a:pPr>
            <a:endParaRPr lang="en-GB" sz="2000" dirty="0">
              <a:latin typeface="Comic Sans MS" panose="030F0702030302020204" pitchFamily="66" charset="0"/>
            </a:endParaRPr>
          </a:p>
          <a:p>
            <a:pPr marL="0" indent="0" algn="just">
              <a:buNone/>
            </a:pPr>
            <a:r>
              <a:rPr lang="en-GB" sz="2000" dirty="0">
                <a:latin typeface="Comic Sans MS" panose="030F0702030302020204" pitchFamily="66" charset="0"/>
              </a:rPr>
              <a:t>We have a team of teaching assistants and achievement assistants whose role is to deliver support within class and additional programmes designed to meet the needs of groups or individuals, planned for by your child’s class teacher and closely monitored by our Access and Inclusion Lead.</a:t>
            </a:r>
          </a:p>
          <a:p>
            <a:pPr marL="0" indent="0">
              <a:buNone/>
            </a:pPr>
            <a:endParaRPr lang="en-GB" sz="2000" dirty="0">
              <a:latin typeface="Comic Sans MS" panose="030F0702030302020204" pitchFamily="66" charset="0"/>
            </a:endParaRPr>
          </a:p>
          <a:p>
            <a:pPr marL="0" indent="0" algn="just">
              <a:buNone/>
            </a:pPr>
            <a:r>
              <a:rPr lang="en-GB" sz="2000" dirty="0">
                <a:latin typeface="Comic Sans MS" panose="030F0702030302020204" pitchFamily="66" charset="0"/>
              </a:rPr>
              <a:t>External professionals are commissioned to come in to school to support with assessing then creating targets and programmes for pupils with a significant need.</a:t>
            </a:r>
          </a:p>
        </p:txBody>
      </p:sp>
      <p:sp>
        <p:nvSpPr>
          <p:cNvPr id="5" name="TextBox 4">
            <a:extLst>
              <a:ext uri="{FF2B5EF4-FFF2-40B4-BE49-F238E27FC236}">
                <a16:creationId xmlns:a16="http://schemas.microsoft.com/office/drawing/2014/main" id="{37C83C44-8ED9-4FE3-9DEE-A387F0A70A4D}"/>
              </a:ext>
            </a:extLst>
          </p:cNvPr>
          <p:cNvSpPr txBox="1"/>
          <p:nvPr/>
        </p:nvSpPr>
        <p:spPr>
          <a:xfrm>
            <a:off x="10126767" y="5468454"/>
            <a:ext cx="1440082" cy="1015663"/>
          </a:xfrm>
          <a:prstGeom prst="rect">
            <a:avLst/>
          </a:prstGeom>
          <a:gradFill>
            <a:gsLst>
              <a:gs pos="0">
                <a:srgbClr val="00B050"/>
              </a:gs>
              <a:gs pos="100000">
                <a:srgbClr val="92D050"/>
              </a:gs>
            </a:gsLst>
            <a:lin ang="5400000" scaled="1"/>
          </a:gradFill>
          <a:ln w="38100">
            <a:solidFill>
              <a:schemeClr val="tx1"/>
            </a:solidFill>
          </a:ln>
        </p:spPr>
        <p:txBody>
          <a:bodyPr wrap="square" rtlCol="0">
            <a:spAutoFit/>
          </a:bodyPr>
          <a:lstStyle/>
          <a:p>
            <a:pPr algn="ctr"/>
            <a:r>
              <a:rPr lang="en-GB" sz="2000" dirty="0">
                <a:latin typeface="Comic Sans MS" panose="030F0702030302020204" pitchFamily="66" charset="0"/>
                <a:hlinkClick r:id="rId3" action="ppaction://hlinksldjump">
                  <a:extLst>
                    <a:ext uri="{A12FA001-AC4F-418D-AE19-62706E023703}">
                      <ahyp:hlinkClr xmlns:ahyp="http://schemas.microsoft.com/office/drawing/2018/hyperlinkcolor" val="tx"/>
                    </a:ext>
                  </a:extLst>
                </a:hlinkClick>
              </a:rPr>
              <a:t>Return to ‘quick links’</a:t>
            </a:r>
            <a:endParaRPr lang="en-GB" sz="2000" dirty="0">
              <a:latin typeface="Comic Sans MS" panose="030F0702030302020204" pitchFamily="66" charset="0"/>
            </a:endParaRPr>
          </a:p>
        </p:txBody>
      </p:sp>
    </p:spTree>
    <p:extLst>
      <p:ext uri="{BB962C8B-B14F-4D97-AF65-F5344CB8AC3E}">
        <p14:creationId xmlns:p14="http://schemas.microsoft.com/office/powerpoint/2010/main" val="1532522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607897" y="1338442"/>
            <a:ext cx="8976049" cy="1005661"/>
          </a:xfrm>
        </p:spPr>
        <p:txBody>
          <a:bodyPr/>
          <a:lstStyle/>
          <a:p>
            <a:pPr algn="just"/>
            <a:r>
              <a:rPr lang="en-GB" sz="3800" b="1" dirty="0">
                <a:solidFill>
                  <a:srgbClr val="00B050"/>
                </a:solidFill>
                <a:latin typeface="Comic Sans MS" panose="030F0702030302020204" pitchFamily="66" charset="0"/>
              </a:rPr>
              <a:t>How will the school decide what type of support my child will receive?</a:t>
            </a: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extLst>
              <a:ext uri="{FF2B5EF4-FFF2-40B4-BE49-F238E27FC236}">
                <a16:creationId xmlns:a16="http://schemas.microsoft.com/office/drawing/2014/main" id="{D480D361-5414-4EDD-9220-7F34262161A7}"/>
              </a:ext>
            </a:extLst>
          </p:cNvPr>
          <p:cNvSpPr txBox="1"/>
          <p:nvPr/>
        </p:nvSpPr>
        <p:spPr>
          <a:xfrm>
            <a:off x="429205" y="2533739"/>
            <a:ext cx="9545219" cy="4401205"/>
          </a:xfrm>
          <a:prstGeom prst="rect">
            <a:avLst/>
          </a:prstGeom>
          <a:noFill/>
        </p:spPr>
        <p:txBody>
          <a:bodyPr wrap="square">
            <a:spAutoFit/>
          </a:bodyPr>
          <a:lstStyle/>
          <a:p>
            <a:pPr marL="0" indent="0" algn="just">
              <a:buNone/>
            </a:pPr>
            <a:r>
              <a:rPr lang="en-GB" sz="2000" dirty="0">
                <a:latin typeface="Comic Sans MS" panose="030F0702030302020204" pitchFamily="66" charset="0"/>
              </a:rPr>
              <a:t>The class teacher and the Access and Inclusion Lead will discuss your child’s needs with you and decide what support would be appropriate. This may include small group or 1:1 support.</a:t>
            </a:r>
          </a:p>
          <a:p>
            <a:pPr marL="0" indent="0">
              <a:buNone/>
            </a:pPr>
            <a:endParaRPr lang="en-GB" sz="2000" dirty="0">
              <a:latin typeface="Comic Sans MS" panose="030F0702030302020204" pitchFamily="66" charset="0"/>
            </a:endParaRPr>
          </a:p>
          <a:p>
            <a:pPr marL="0" indent="0" algn="just">
              <a:buNone/>
            </a:pPr>
            <a:r>
              <a:rPr lang="en-GB" sz="2000" dirty="0">
                <a:latin typeface="Comic Sans MS" panose="030F0702030302020204" pitchFamily="66" charset="0"/>
              </a:rPr>
              <a:t>Assessment, observations and pupil discussions will enable us to match the appropriate support to the needs of the pupils</a:t>
            </a:r>
          </a:p>
          <a:p>
            <a:pPr marL="0" indent="0">
              <a:buNone/>
            </a:pPr>
            <a:endParaRPr lang="en-GB" sz="2000" dirty="0">
              <a:latin typeface="Comic Sans MS" panose="030F0702030302020204" pitchFamily="66" charset="0"/>
            </a:endParaRPr>
          </a:p>
          <a:p>
            <a:pPr marL="0" indent="0" algn="just">
              <a:buNone/>
            </a:pPr>
            <a:r>
              <a:rPr lang="en-GB" sz="2000" dirty="0">
                <a:latin typeface="Comic Sans MS" panose="030F0702030302020204" pitchFamily="66" charset="0"/>
              </a:rPr>
              <a:t>Different children require different types of support in order for them to achieve their full potential with reviews of targets and provision outcomes with help to identify the next steps for each pupil.</a:t>
            </a:r>
          </a:p>
          <a:p>
            <a:pPr marL="0" indent="0">
              <a:buNone/>
            </a:pPr>
            <a:endParaRPr lang="en-GB" sz="2000" dirty="0">
              <a:latin typeface="Comic Sans MS" panose="030F0702030302020204" pitchFamily="66" charset="0"/>
            </a:endParaRPr>
          </a:p>
          <a:p>
            <a:pPr marL="0" indent="0" algn="just">
              <a:buNone/>
            </a:pPr>
            <a:r>
              <a:rPr lang="en-GB" sz="2000" dirty="0">
                <a:latin typeface="Comic Sans MS" panose="030F0702030302020204" pitchFamily="66" charset="0"/>
              </a:rPr>
              <a:t>The Access and Inclusion Lead and class teacher will also work closely with a range of external professionals, to ensure that the type of support your child receives is tailored to their specific need.</a:t>
            </a:r>
          </a:p>
        </p:txBody>
      </p:sp>
      <p:sp>
        <p:nvSpPr>
          <p:cNvPr id="5" name="TextBox 4">
            <a:extLst>
              <a:ext uri="{FF2B5EF4-FFF2-40B4-BE49-F238E27FC236}">
                <a16:creationId xmlns:a16="http://schemas.microsoft.com/office/drawing/2014/main" id="{34B07C94-0AA8-4053-B8AF-CEA8A097F649}"/>
              </a:ext>
            </a:extLst>
          </p:cNvPr>
          <p:cNvSpPr txBox="1"/>
          <p:nvPr/>
        </p:nvSpPr>
        <p:spPr>
          <a:xfrm>
            <a:off x="10126767" y="5468454"/>
            <a:ext cx="1440082" cy="1015663"/>
          </a:xfrm>
          <a:prstGeom prst="rect">
            <a:avLst/>
          </a:prstGeom>
          <a:gradFill>
            <a:gsLst>
              <a:gs pos="0">
                <a:srgbClr val="00B050"/>
              </a:gs>
              <a:gs pos="100000">
                <a:srgbClr val="92D050"/>
              </a:gs>
            </a:gsLst>
            <a:lin ang="5400000" scaled="1"/>
          </a:gradFill>
          <a:ln w="38100">
            <a:solidFill>
              <a:schemeClr val="tx1"/>
            </a:solidFill>
          </a:ln>
        </p:spPr>
        <p:txBody>
          <a:bodyPr wrap="square" rtlCol="0">
            <a:spAutoFit/>
          </a:bodyPr>
          <a:lstStyle/>
          <a:p>
            <a:pPr algn="ctr"/>
            <a:r>
              <a:rPr lang="en-GB" sz="2000" dirty="0">
                <a:latin typeface="Comic Sans MS" panose="030F0702030302020204" pitchFamily="66" charset="0"/>
                <a:hlinkClick r:id="rId3" action="ppaction://hlinksldjump">
                  <a:extLst>
                    <a:ext uri="{A12FA001-AC4F-418D-AE19-62706E023703}">
                      <ahyp:hlinkClr xmlns:ahyp="http://schemas.microsoft.com/office/drawing/2018/hyperlinkcolor" val="tx"/>
                    </a:ext>
                  </a:extLst>
                </a:hlinkClick>
              </a:rPr>
              <a:t>Return to ‘quick links’</a:t>
            </a:r>
            <a:endParaRPr lang="en-GB" sz="2000" dirty="0">
              <a:latin typeface="Comic Sans MS" panose="030F0702030302020204" pitchFamily="66" charset="0"/>
            </a:endParaRPr>
          </a:p>
        </p:txBody>
      </p:sp>
    </p:spTree>
    <p:extLst>
      <p:ext uri="{BB962C8B-B14F-4D97-AF65-F5344CB8AC3E}">
        <p14:creationId xmlns:p14="http://schemas.microsoft.com/office/powerpoint/2010/main" val="2529242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625149" y="1661991"/>
            <a:ext cx="8976049" cy="1005661"/>
          </a:xfrm>
        </p:spPr>
        <p:txBody>
          <a:bodyPr/>
          <a:lstStyle/>
          <a:p>
            <a:pPr algn="just"/>
            <a:r>
              <a:rPr lang="en-GB" sz="3800" b="1" dirty="0">
                <a:solidFill>
                  <a:srgbClr val="00B050"/>
                </a:solidFill>
                <a:latin typeface="Comic Sans MS" panose="030F0702030302020204" pitchFamily="66" charset="0"/>
              </a:rPr>
              <a:t>How does the school decide if the provision has been effective?</a:t>
            </a: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extLst>
              <a:ext uri="{FF2B5EF4-FFF2-40B4-BE49-F238E27FC236}">
                <a16:creationId xmlns:a16="http://schemas.microsoft.com/office/drawing/2014/main" id="{D480D361-5414-4EDD-9220-7F34262161A7}"/>
              </a:ext>
            </a:extLst>
          </p:cNvPr>
          <p:cNvSpPr txBox="1"/>
          <p:nvPr/>
        </p:nvSpPr>
        <p:spPr>
          <a:xfrm>
            <a:off x="498216" y="2729242"/>
            <a:ext cx="9545219" cy="3170099"/>
          </a:xfrm>
          <a:prstGeom prst="rect">
            <a:avLst/>
          </a:prstGeom>
          <a:noFill/>
        </p:spPr>
        <p:txBody>
          <a:bodyPr wrap="square">
            <a:spAutoFit/>
          </a:bodyPr>
          <a:lstStyle/>
          <a:p>
            <a:pPr marL="0" indent="0">
              <a:buNone/>
            </a:pPr>
            <a:r>
              <a:rPr lang="en-GB" sz="2000" dirty="0">
                <a:latin typeface="Comic Sans MS" panose="030F0702030302020204" pitchFamily="66" charset="0"/>
              </a:rPr>
              <a:t>The school evaluates and reviews its My Plans on a termly basis (or more frequently) to ensure their effectiveness.  </a:t>
            </a:r>
          </a:p>
          <a:p>
            <a:pPr marL="0" indent="0">
              <a:buNone/>
            </a:pPr>
            <a:endParaRPr lang="en-GB" sz="2000" dirty="0">
              <a:latin typeface="Comic Sans MS" panose="030F0702030302020204" pitchFamily="66" charset="0"/>
            </a:endParaRPr>
          </a:p>
          <a:p>
            <a:pPr marL="0" indent="0" algn="just">
              <a:buNone/>
            </a:pPr>
            <a:r>
              <a:rPr lang="en-GB" sz="2000" dirty="0">
                <a:latin typeface="Comic Sans MS" panose="030F0702030302020204" pitchFamily="66" charset="0"/>
              </a:rPr>
              <a:t>Children receiving SEND Support will have their targets continually reviewed then formally reviewed on a termly basis. Targets and reviews will be shared with parents/carers and pupils.</a:t>
            </a:r>
          </a:p>
          <a:p>
            <a:pPr marL="0" indent="0">
              <a:buNone/>
            </a:pPr>
            <a:endParaRPr lang="en-GB" sz="2000" dirty="0">
              <a:latin typeface="Comic Sans MS" panose="030F0702030302020204" pitchFamily="66" charset="0"/>
            </a:endParaRPr>
          </a:p>
          <a:p>
            <a:pPr marL="0" indent="0" algn="just">
              <a:buNone/>
            </a:pPr>
            <a:r>
              <a:rPr lang="en-GB" sz="2000" dirty="0">
                <a:latin typeface="Comic Sans MS" panose="030F0702030302020204" pitchFamily="66" charset="0"/>
              </a:rPr>
              <a:t>Children will be removed from the SEND Support when they have made progress and the gap has been reduced. However, they will be closely monitored to ensure that progress continues.</a:t>
            </a:r>
          </a:p>
        </p:txBody>
      </p:sp>
      <p:sp>
        <p:nvSpPr>
          <p:cNvPr id="5" name="TextBox 4">
            <a:extLst>
              <a:ext uri="{FF2B5EF4-FFF2-40B4-BE49-F238E27FC236}">
                <a16:creationId xmlns:a16="http://schemas.microsoft.com/office/drawing/2014/main" id="{600749E4-0EFF-42F9-BA1B-8C8229DA28AF}"/>
              </a:ext>
            </a:extLst>
          </p:cNvPr>
          <p:cNvSpPr txBox="1"/>
          <p:nvPr/>
        </p:nvSpPr>
        <p:spPr>
          <a:xfrm>
            <a:off x="10126767" y="5468454"/>
            <a:ext cx="1440082" cy="1015663"/>
          </a:xfrm>
          <a:prstGeom prst="rect">
            <a:avLst/>
          </a:prstGeom>
          <a:gradFill>
            <a:gsLst>
              <a:gs pos="0">
                <a:srgbClr val="00B050"/>
              </a:gs>
              <a:gs pos="100000">
                <a:srgbClr val="92D050"/>
              </a:gs>
            </a:gsLst>
            <a:lin ang="5400000" scaled="1"/>
          </a:gradFill>
          <a:ln w="38100">
            <a:solidFill>
              <a:schemeClr val="tx1"/>
            </a:solidFill>
          </a:ln>
        </p:spPr>
        <p:txBody>
          <a:bodyPr wrap="square" rtlCol="0">
            <a:spAutoFit/>
          </a:bodyPr>
          <a:lstStyle/>
          <a:p>
            <a:pPr algn="ctr"/>
            <a:r>
              <a:rPr lang="en-GB" sz="2000" dirty="0">
                <a:latin typeface="Comic Sans MS" panose="030F0702030302020204" pitchFamily="66" charset="0"/>
                <a:hlinkClick r:id="rId3" action="ppaction://hlinksldjump">
                  <a:extLst>
                    <a:ext uri="{A12FA001-AC4F-418D-AE19-62706E023703}">
                      <ahyp:hlinkClr xmlns:ahyp="http://schemas.microsoft.com/office/drawing/2018/hyperlinkcolor" val="tx"/>
                    </a:ext>
                  </a:extLst>
                </a:hlinkClick>
              </a:rPr>
              <a:t>Return to ‘quick links’</a:t>
            </a:r>
            <a:endParaRPr lang="en-GB" sz="2000" dirty="0">
              <a:latin typeface="Comic Sans MS" panose="030F0702030302020204" pitchFamily="66" charset="0"/>
            </a:endParaRPr>
          </a:p>
        </p:txBody>
      </p:sp>
    </p:spTree>
    <p:extLst>
      <p:ext uri="{BB962C8B-B14F-4D97-AF65-F5344CB8AC3E}">
        <p14:creationId xmlns:p14="http://schemas.microsoft.com/office/powerpoint/2010/main" val="900773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737290" y="1638336"/>
            <a:ext cx="8976049" cy="1005661"/>
          </a:xfrm>
        </p:spPr>
        <p:txBody>
          <a:bodyPr/>
          <a:lstStyle/>
          <a:p>
            <a:pPr algn="just"/>
            <a:r>
              <a:rPr lang="en-GB" sz="3800" b="1" dirty="0">
                <a:solidFill>
                  <a:srgbClr val="00B050"/>
                </a:solidFill>
                <a:latin typeface="Comic Sans MS" panose="030F0702030302020204" pitchFamily="66" charset="0"/>
              </a:rPr>
              <a:t>How will my child be included in activities outside the classroom?</a:t>
            </a: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extLst>
              <a:ext uri="{FF2B5EF4-FFF2-40B4-BE49-F238E27FC236}">
                <a16:creationId xmlns:a16="http://schemas.microsoft.com/office/drawing/2014/main" id="{D480D361-5414-4EDD-9220-7F34262161A7}"/>
              </a:ext>
            </a:extLst>
          </p:cNvPr>
          <p:cNvSpPr txBox="1"/>
          <p:nvPr/>
        </p:nvSpPr>
        <p:spPr>
          <a:xfrm>
            <a:off x="651028" y="2533739"/>
            <a:ext cx="8976049" cy="3785652"/>
          </a:xfrm>
          <a:prstGeom prst="rect">
            <a:avLst/>
          </a:prstGeom>
          <a:noFill/>
        </p:spPr>
        <p:txBody>
          <a:bodyPr wrap="square">
            <a:spAutoFit/>
          </a:bodyPr>
          <a:lstStyle/>
          <a:p>
            <a:pPr marL="0" indent="0" algn="just">
              <a:buNone/>
            </a:pPr>
            <a:r>
              <a:rPr lang="en-GB" sz="2000" dirty="0">
                <a:latin typeface="Comic Sans MS" panose="030F0702030302020204" pitchFamily="66" charset="0"/>
              </a:rPr>
              <a:t>We are a fully inclusive school. All children are encouraged to play a full and active part in school life.</a:t>
            </a:r>
          </a:p>
          <a:p>
            <a:pPr marL="0" indent="0" algn="just">
              <a:buNone/>
            </a:pPr>
            <a:endParaRPr lang="en-GB" sz="2000" dirty="0">
              <a:latin typeface="Comic Sans MS" panose="030F0702030302020204" pitchFamily="66" charset="0"/>
            </a:endParaRPr>
          </a:p>
          <a:p>
            <a:pPr marL="0" indent="0" algn="just">
              <a:buNone/>
            </a:pPr>
            <a:r>
              <a:rPr lang="en-GB" sz="2000" dirty="0">
                <a:latin typeface="Comic Sans MS" panose="030F0702030302020204" pitchFamily="66" charset="0"/>
              </a:rPr>
              <a:t>Arrangements are made, whenever possible, to enable active participation in lunchtime and after school clubs, leisure and cultural activities, trips and outings.</a:t>
            </a:r>
          </a:p>
          <a:p>
            <a:pPr marL="0" indent="0" algn="just">
              <a:buNone/>
            </a:pPr>
            <a:endParaRPr lang="en-GB" sz="2000" dirty="0">
              <a:latin typeface="Comic Sans MS" panose="030F0702030302020204" pitchFamily="66" charset="0"/>
            </a:endParaRPr>
          </a:p>
          <a:p>
            <a:pPr marL="0" indent="0" algn="just">
              <a:buNone/>
            </a:pPr>
            <a:r>
              <a:rPr lang="en-GB" sz="2000" dirty="0">
                <a:latin typeface="Comic Sans MS" panose="030F0702030302020204" pitchFamily="66" charset="0"/>
              </a:rPr>
              <a:t>Additional provision and adult support will be put in place to ensure individual needs are met and enable all to be able to access activities.</a:t>
            </a:r>
          </a:p>
          <a:p>
            <a:pPr marL="0" indent="0" algn="just">
              <a:buNone/>
            </a:pPr>
            <a:endParaRPr lang="en-GB" sz="2000" dirty="0">
              <a:latin typeface="Comic Sans MS" panose="030F0702030302020204" pitchFamily="66" charset="0"/>
            </a:endParaRPr>
          </a:p>
          <a:p>
            <a:pPr marL="0" indent="0" algn="just">
              <a:buNone/>
            </a:pPr>
            <a:r>
              <a:rPr lang="en-GB" sz="2000" dirty="0">
                <a:latin typeface="Comic Sans MS" panose="030F0702030302020204" pitchFamily="66" charset="0"/>
              </a:rPr>
              <a:t>Risk assessments are carried out for all outings and additional individual assessments are completed as part of this.</a:t>
            </a:r>
          </a:p>
        </p:txBody>
      </p:sp>
      <p:sp>
        <p:nvSpPr>
          <p:cNvPr id="5" name="TextBox 4">
            <a:extLst>
              <a:ext uri="{FF2B5EF4-FFF2-40B4-BE49-F238E27FC236}">
                <a16:creationId xmlns:a16="http://schemas.microsoft.com/office/drawing/2014/main" id="{9603CAD1-F047-446D-A60D-01876A356FE9}"/>
              </a:ext>
            </a:extLst>
          </p:cNvPr>
          <p:cNvSpPr txBox="1"/>
          <p:nvPr/>
        </p:nvSpPr>
        <p:spPr>
          <a:xfrm>
            <a:off x="10126767" y="5468454"/>
            <a:ext cx="1440082" cy="1015663"/>
          </a:xfrm>
          <a:prstGeom prst="rect">
            <a:avLst/>
          </a:prstGeom>
          <a:gradFill>
            <a:gsLst>
              <a:gs pos="0">
                <a:srgbClr val="00B050"/>
              </a:gs>
              <a:gs pos="100000">
                <a:srgbClr val="92D050"/>
              </a:gs>
            </a:gsLst>
            <a:lin ang="5400000" scaled="1"/>
          </a:gradFill>
          <a:ln w="38100">
            <a:solidFill>
              <a:schemeClr val="tx1"/>
            </a:solidFill>
          </a:ln>
        </p:spPr>
        <p:txBody>
          <a:bodyPr wrap="square" rtlCol="0">
            <a:spAutoFit/>
          </a:bodyPr>
          <a:lstStyle/>
          <a:p>
            <a:pPr algn="ctr"/>
            <a:r>
              <a:rPr lang="en-GB" sz="2000" dirty="0">
                <a:latin typeface="Comic Sans MS" panose="030F0702030302020204" pitchFamily="66" charset="0"/>
                <a:hlinkClick r:id="rId3" action="ppaction://hlinksldjump">
                  <a:extLst>
                    <a:ext uri="{A12FA001-AC4F-418D-AE19-62706E023703}">
                      <ahyp:hlinkClr xmlns:ahyp="http://schemas.microsoft.com/office/drawing/2018/hyperlinkcolor" val="tx"/>
                    </a:ext>
                  </a:extLst>
                </a:hlinkClick>
              </a:rPr>
              <a:t>Return to ‘quick links’</a:t>
            </a:r>
            <a:endParaRPr lang="en-GB" sz="2000" dirty="0">
              <a:latin typeface="Comic Sans MS" panose="030F0702030302020204" pitchFamily="66" charset="0"/>
            </a:endParaRPr>
          </a:p>
        </p:txBody>
      </p:sp>
    </p:spTree>
    <p:extLst>
      <p:ext uri="{BB962C8B-B14F-4D97-AF65-F5344CB8AC3E}">
        <p14:creationId xmlns:p14="http://schemas.microsoft.com/office/powerpoint/2010/main" val="4130347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590643" y="1903530"/>
            <a:ext cx="8976049" cy="1005661"/>
          </a:xfrm>
        </p:spPr>
        <p:txBody>
          <a:bodyPr/>
          <a:lstStyle/>
          <a:p>
            <a:pPr algn="just"/>
            <a:r>
              <a:rPr lang="en-GB" sz="3800" b="1" dirty="0">
                <a:solidFill>
                  <a:srgbClr val="00B050"/>
                </a:solidFill>
                <a:latin typeface="Comic Sans MS" panose="030F0702030302020204" pitchFamily="66" charset="0"/>
              </a:rPr>
              <a:t>How does the school provide additional support for my child’s wellbeing?</a:t>
            </a: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extLst>
              <a:ext uri="{FF2B5EF4-FFF2-40B4-BE49-F238E27FC236}">
                <a16:creationId xmlns:a16="http://schemas.microsoft.com/office/drawing/2014/main" id="{D480D361-5414-4EDD-9220-7F34262161A7}"/>
              </a:ext>
            </a:extLst>
          </p:cNvPr>
          <p:cNvSpPr txBox="1"/>
          <p:nvPr/>
        </p:nvSpPr>
        <p:spPr>
          <a:xfrm>
            <a:off x="429908" y="2909191"/>
            <a:ext cx="9545219" cy="4555093"/>
          </a:xfrm>
          <a:prstGeom prst="rect">
            <a:avLst/>
          </a:prstGeom>
          <a:noFill/>
        </p:spPr>
        <p:txBody>
          <a:bodyPr wrap="square">
            <a:spAutoFit/>
          </a:bodyPr>
          <a:lstStyle/>
          <a:p>
            <a:pPr marL="0" indent="0" algn="just">
              <a:buNone/>
            </a:pPr>
            <a:r>
              <a:rPr lang="en-GB" sz="2000" dirty="0">
                <a:latin typeface="Comic Sans MS" panose="030F0702030302020204" pitchFamily="66" charset="0"/>
              </a:rPr>
              <a:t>We have a caring and nurturing ethos and are an inclusive school. Our staff believe in the positive impact of strong relationships with pupils and endeavour to build these quickly through getting to know pupils as individuals.</a:t>
            </a:r>
          </a:p>
          <a:p>
            <a:pPr marL="0" indent="0" algn="just">
              <a:buNone/>
            </a:pPr>
            <a:endParaRPr lang="en-GB" sz="2000" dirty="0">
              <a:latin typeface="Comic Sans MS" panose="030F0702030302020204" pitchFamily="66" charset="0"/>
            </a:endParaRPr>
          </a:p>
          <a:p>
            <a:pPr marL="0" indent="0" algn="just">
              <a:buNone/>
            </a:pPr>
            <a:r>
              <a:rPr lang="en-GB" sz="2000" dirty="0">
                <a:latin typeface="Comic Sans MS" panose="030F0702030302020204" pitchFamily="66" charset="0"/>
              </a:rPr>
              <a:t>We have a strong safeguarding team - Mrs Sarah Allen (Principal) and Miss Holly Adams (Assistant Head for Access and Inclusion).</a:t>
            </a:r>
          </a:p>
          <a:p>
            <a:pPr marL="0" indent="0" algn="just">
              <a:buNone/>
            </a:pPr>
            <a:r>
              <a:rPr lang="en-GB" sz="2000" dirty="0">
                <a:latin typeface="Comic Sans MS" panose="030F0702030302020204" pitchFamily="66" charset="0"/>
              </a:rPr>
              <a:t>The school uses ‘THRIVE’ to support the children's emotional wellbeing.</a:t>
            </a:r>
          </a:p>
          <a:p>
            <a:pPr marL="0" indent="0" algn="just">
              <a:buNone/>
            </a:pPr>
            <a:r>
              <a:rPr lang="en-GB" sz="2000" dirty="0">
                <a:latin typeface="Comic Sans MS" panose="030F0702030302020204" pitchFamily="66" charset="0"/>
              </a:rPr>
              <a:t>The school has a fully compliant and up to date PSHE (Personal, Social, Health Economic education) and RSHE (Relationship and Sex Education) policies and schemes of work. </a:t>
            </a:r>
          </a:p>
          <a:p>
            <a:pPr marL="0" indent="0" algn="just">
              <a:buNone/>
            </a:pPr>
            <a:r>
              <a:rPr lang="en-GB" sz="2000" dirty="0">
                <a:latin typeface="Comic Sans MS" panose="030F0702030302020204" pitchFamily="66" charset="0"/>
              </a:rPr>
              <a:t>Support for individual strategies for pupils</a:t>
            </a:r>
          </a:p>
          <a:p>
            <a:pPr marL="0" indent="0" algn="just">
              <a:buNone/>
            </a:pPr>
            <a:r>
              <a:rPr lang="en-GB" sz="2000" dirty="0">
                <a:latin typeface="Comic Sans MS" panose="030F0702030302020204" pitchFamily="66" charset="0"/>
              </a:rPr>
              <a:t>Behaviour policy </a:t>
            </a:r>
          </a:p>
          <a:p>
            <a:pPr marL="0" indent="0">
              <a:buNone/>
            </a:pPr>
            <a:endParaRPr lang="en-GB" sz="2500" dirty="0">
              <a:latin typeface="Kinetic Letters" panose="00000500000000000000" pitchFamily="50" charset="0"/>
            </a:endParaRPr>
          </a:p>
          <a:p>
            <a:pPr marL="0" indent="0">
              <a:buNone/>
            </a:pPr>
            <a:endParaRPr lang="en-GB" sz="2500" dirty="0">
              <a:latin typeface="Kinetic Letters" panose="00000500000000000000" pitchFamily="50" charset="0"/>
            </a:endParaRPr>
          </a:p>
        </p:txBody>
      </p:sp>
      <p:sp>
        <p:nvSpPr>
          <p:cNvPr id="5" name="TextBox 4">
            <a:extLst>
              <a:ext uri="{FF2B5EF4-FFF2-40B4-BE49-F238E27FC236}">
                <a16:creationId xmlns:a16="http://schemas.microsoft.com/office/drawing/2014/main" id="{F884AE20-13FF-4651-B647-714BF385D7B9}"/>
              </a:ext>
            </a:extLst>
          </p:cNvPr>
          <p:cNvSpPr txBox="1"/>
          <p:nvPr/>
        </p:nvSpPr>
        <p:spPr>
          <a:xfrm>
            <a:off x="10126767" y="5468454"/>
            <a:ext cx="1440082" cy="1015663"/>
          </a:xfrm>
          <a:prstGeom prst="rect">
            <a:avLst/>
          </a:prstGeom>
          <a:gradFill>
            <a:gsLst>
              <a:gs pos="0">
                <a:srgbClr val="00B050"/>
              </a:gs>
              <a:gs pos="100000">
                <a:srgbClr val="92D050"/>
              </a:gs>
            </a:gsLst>
            <a:lin ang="5400000" scaled="1"/>
          </a:gradFill>
          <a:ln w="38100">
            <a:solidFill>
              <a:schemeClr val="tx1"/>
            </a:solidFill>
          </a:ln>
        </p:spPr>
        <p:txBody>
          <a:bodyPr wrap="square" rtlCol="0">
            <a:spAutoFit/>
          </a:bodyPr>
          <a:lstStyle/>
          <a:p>
            <a:pPr algn="ctr"/>
            <a:r>
              <a:rPr lang="en-GB" sz="2000" dirty="0">
                <a:latin typeface="Comic Sans MS" panose="030F0702030302020204" pitchFamily="66" charset="0"/>
                <a:hlinkClick r:id="rId3" action="ppaction://hlinksldjump">
                  <a:extLst>
                    <a:ext uri="{A12FA001-AC4F-418D-AE19-62706E023703}">
                      <ahyp:hlinkClr xmlns:ahyp="http://schemas.microsoft.com/office/drawing/2018/hyperlinkcolor" val="tx"/>
                    </a:ext>
                  </a:extLst>
                </a:hlinkClick>
              </a:rPr>
              <a:t>Return to ‘quick links’</a:t>
            </a:r>
            <a:endParaRPr lang="en-GB" sz="2000" dirty="0">
              <a:latin typeface="Comic Sans MS" panose="030F0702030302020204" pitchFamily="66" charset="0"/>
            </a:endParaRPr>
          </a:p>
        </p:txBody>
      </p:sp>
    </p:spTree>
    <p:extLst>
      <p:ext uri="{BB962C8B-B14F-4D97-AF65-F5344CB8AC3E}">
        <p14:creationId xmlns:p14="http://schemas.microsoft.com/office/powerpoint/2010/main" val="3909430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607896" y="2550295"/>
            <a:ext cx="8976049" cy="1005661"/>
          </a:xfrm>
        </p:spPr>
        <p:txBody>
          <a:bodyPr/>
          <a:lstStyle/>
          <a:p>
            <a:pPr algn="just"/>
            <a:r>
              <a:rPr lang="en-GB" sz="3800" b="1" dirty="0">
                <a:solidFill>
                  <a:srgbClr val="00B050"/>
                </a:solidFill>
                <a:latin typeface="Comic Sans MS" panose="030F0702030302020204" pitchFamily="66" charset="0"/>
              </a:rPr>
              <a:t>What training have the staff supporting SEND had or what are they having?</a:t>
            </a:r>
            <a:br>
              <a:rPr lang="en-GB" sz="3800" b="1" dirty="0">
                <a:solidFill>
                  <a:srgbClr val="00B050"/>
                </a:solidFill>
                <a:latin typeface="Comic Sans MS" panose="030F0702030302020204" pitchFamily="66" charset="0"/>
              </a:rPr>
            </a:br>
            <a:endParaRPr lang="en-GB" sz="3800" b="1" dirty="0">
              <a:solidFill>
                <a:srgbClr val="00B050"/>
              </a:solidFill>
              <a:latin typeface="Comic Sans MS" panose="030F0702030302020204" pitchFamily="66" charset="0"/>
            </a:endParaRP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extLst>
              <a:ext uri="{FF2B5EF4-FFF2-40B4-BE49-F238E27FC236}">
                <a16:creationId xmlns:a16="http://schemas.microsoft.com/office/drawing/2014/main" id="{D480D361-5414-4EDD-9220-7F34262161A7}"/>
              </a:ext>
            </a:extLst>
          </p:cNvPr>
          <p:cNvSpPr txBox="1"/>
          <p:nvPr/>
        </p:nvSpPr>
        <p:spPr>
          <a:xfrm>
            <a:off x="581548" y="3053125"/>
            <a:ext cx="9545219" cy="3170099"/>
          </a:xfrm>
          <a:prstGeom prst="rect">
            <a:avLst/>
          </a:prstGeom>
          <a:noFill/>
        </p:spPr>
        <p:txBody>
          <a:bodyPr wrap="square">
            <a:spAutoFit/>
          </a:bodyPr>
          <a:lstStyle/>
          <a:p>
            <a:pPr marL="0" indent="0" algn="just">
              <a:buNone/>
            </a:pPr>
            <a:r>
              <a:rPr lang="en-GB" sz="2000" dirty="0">
                <a:latin typeface="Comic Sans MS" panose="030F0702030302020204" pitchFamily="66" charset="0"/>
              </a:rPr>
              <a:t>All staff supporting children with SEND needs are supported by the SENDCO.</a:t>
            </a:r>
          </a:p>
          <a:p>
            <a:pPr marL="0" indent="0" algn="just">
              <a:buNone/>
            </a:pPr>
            <a:endParaRPr lang="en-GB" sz="2000" dirty="0">
              <a:latin typeface="Comic Sans MS" panose="030F0702030302020204" pitchFamily="66" charset="0"/>
            </a:endParaRPr>
          </a:p>
          <a:p>
            <a:pPr marL="0" indent="0" algn="just">
              <a:buNone/>
            </a:pPr>
            <a:r>
              <a:rPr lang="en-GB" sz="2000" dirty="0">
                <a:latin typeface="Comic Sans MS" panose="030F0702030302020204" pitchFamily="66" charset="0"/>
              </a:rPr>
              <a:t>Staff delivering additional support to children are supported by the SENDCO, class teachers and a range of external professionals.</a:t>
            </a:r>
          </a:p>
          <a:p>
            <a:pPr marL="0" indent="0" algn="just">
              <a:buNone/>
            </a:pPr>
            <a:endParaRPr lang="en-GB" sz="2000" dirty="0">
              <a:latin typeface="Comic Sans MS" panose="030F0702030302020204" pitchFamily="66" charset="0"/>
            </a:endParaRPr>
          </a:p>
          <a:p>
            <a:pPr marL="0" indent="0" algn="just">
              <a:buNone/>
            </a:pPr>
            <a:r>
              <a:rPr lang="en-GB" sz="2000" dirty="0">
                <a:latin typeface="Comic Sans MS" panose="030F0702030302020204" pitchFamily="66" charset="0"/>
              </a:rPr>
              <a:t>Staff have, and continue to receive, training from external professionals such as Educational Psychologists, Pupil Referral Units, Complex Communication specialists and Learning Support specialists.</a:t>
            </a:r>
          </a:p>
          <a:p>
            <a:pPr marL="0" indent="0" algn="just">
              <a:buNone/>
            </a:pPr>
            <a:endParaRPr lang="en-GB" sz="2000" dirty="0">
              <a:latin typeface="Comic Sans MS" panose="030F0702030302020204" pitchFamily="66" charset="0"/>
            </a:endParaRPr>
          </a:p>
          <a:p>
            <a:pPr marL="0" indent="0" algn="just">
              <a:buNone/>
            </a:pPr>
            <a:r>
              <a:rPr lang="en-GB" sz="2000" dirty="0">
                <a:latin typeface="Comic Sans MS" panose="030F0702030302020204" pitchFamily="66" charset="0"/>
              </a:rPr>
              <a:t>Training can be whole school or for specific groups or individuals.</a:t>
            </a:r>
          </a:p>
        </p:txBody>
      </p:sp>
      <p:sp>
        <p:nvSpPr>
          <p:cNvPr id="5" name="TextBox 4">
            <a:extLst>
              <a:ext uri="{FF2B5EF4-FFF2-40B4-BE49-F238E27FC236}">
                <a16:creationId xmlns:a16="http://schemas.microsoft.com/office/drawing/2014/main" id="{CC223F19-34CA-4702-8F5D-39E706404A4B}"/>
              </a:ext>
            </a:extLst>
          </p:cNvPr>
          <p:cNvSpPr txBox="1"/>
          <p:nvPr/>
        </p:nvSpPr>
        <p:spPr>
          <a:xfrm>
            <a:off x="10126767" y="5468454"/>
            <a:ext cx="1440082" cy="1015663"/>
          </a:xfrm>
          <a:prstGeom prst="rect">
            <a:avLst/>
          </a:prstGeom>
          <a:gradFill>
            <a:gsLst>
              <a:gs pos="0">
                <a:srgbClr val="00B050"/>
              </a:gs>
              <a:gs pos="100000">
                <a:srgbClr val="92D050"/>
              </a:gs>
            </a:gsLst>
            <a:lin ang="5400000" scaled="1"/>
          </a:gradFill>
          <a:ln w="38100">
            <a:solidFill>
              <a:schemeClr val="tx1"/>
            </a:solidFill>
          </a:ln>
        </p:spPr>
        <p:txBody>
          <a:bodyPr wrap="square" rtlCol="0">
            <a:spAutoFit/>
          </a:bodyPr>
          <a:lstStyle/>
          <a:p>
            <a:pPr algn="ctr"/>
            <a:r>
              <a:rPr lang="en-GB" sz="2000" dirty="0">
                <a:latin typeface="Comic Sans MS" panose="030F0702030302020204" pitchFamily="66" charset="0"/>
                <a:hlinkClick r:id="rId3" action="ppaction://hlinksldjump">
                  <a:extLst>
                    <a:ext uri="{A12FA001-AC4F-418D-AE19-62706E023703}">
                      <ahyp:hlinkClr xmlns:ahyp="http://schemas.microsoft.com/office/drawing/2018/hyperlinkcolor" val="tx"/>
                    </a:ext>
                  </a:extLst>
                </a:hlinkClick>
              </a:rPr>
              <a:t>Return to ‘quick links’</a:t>
            </a:r>
            <a:endParaRPr lang="en-GB" sz="2000" dirty="0">
              <a:latin typeface="Comic Sans MS" panose="030F0702030302020204" pitchFamily="66" charset="0"/>
            </a:endParaRPr>
          </a:p>
        </p:txBody>
      </p:sp>
    </p:spTree>
    <p:extLst>
      <p:ext uri="{BB962C8B-B14F-4D97-AF65-F5344CB8AC3E}">
        <p14:creationId xmlns:p14="http://schemas.microsoft.com/office/powerpoint/2010/main" val="1886092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723117" y="2423339"/>
            <a:ext cx="8976049" cy="1005661"/>
          </a:xfrm>
        </p:spPr>
        <p:txBody>
          <a:bodyPr/>
          <a:lstStyle/>
          <a:p>
            <a:pPr algn="l"/>
            <a:r>
              <a:rPr lang="en-GB" sz="3800" b="1" dirty="0">
                <a:solidFill>
                  <a:srgbClr val="00B050"/>
                </a:solidFill>
                <a:latin typeface="Comic Sans MS" panose="030F0702030302020204" pitchFamily="66" charset="0"/>
              </a:rPr>
              <a:t>How accessible is the school both indoors and outdoors?</a:t>
            </a:r>
            <a:br>
              <a:rPr lang="en-GB" sz="5000" b="1" dirty="0">
                <a:solidFill>
                  <a:srgbClr val="00B050"/>
                </a:solidFill>
                <a:latin typeface="Kinetic Letters" panose="00000500000000000000" pitchFamily="50" charset="0"/>
              </a:rPr>
            </a:br>
            <a:endParaRPr lang="en-GB" sz="5000" b="1" dirty="0">
              <a:solidFill>
                <a:srgbClr val="00B050"/>
              </a:solidFill>
              <a:latin typeface="Kinetic Letters" panose="00000500000000000000" pitchFamily="50" charset="0"/>
            </a:endParaRP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extLst>
              <a:ext uri="{FF2B5EF4-FFF2-40B4-BE49-F238E27FC236}">
                <a16:creationId xmlns:a16="http://schemas.microsoft.com/office/drawing/2014/main" id="{D480D361-5414-4EDD-9220-7F34262161A7}"/>
              </a:ext>
            </a:extLst>
          </p:cNvPr>
          <p:cNvSpPr txBox="1"/>
          <p:nvPr/>
        </p:nvSpPr>
        <p:spPr>
          <a:xfrm>
            <a:off x="524798" y="2684905"/>
            <a:ext cx="9545219" cy="2323713"/>
          </a:xfrm>
          <a:prstGeom prst="rect">
            <a:avLst/>
          </a:prstGeom>
          <a:noFill/>
        </p:spPr>
        <p:txBody>
          <a:bodyPr wrap="square">
            <a:spAutoFit/>
          </a:bodyPr>
          <a:lstStyle/>
          <a:p>
            <a:pPr marL="0" indent="0" algn="just">
              <a:buNone/>
            </a:pPr>
            <a:r>
              <a:rPr lang="en-GB" sz="2000" dirty="0">
                <a:latin typeface="Comic Sans MS" panose="030F0702030302020204" pitchFamily="66" charset="0"/>
              </a:rPr>
              <a:t>Arrow Valley First School is on one level making it accessible and easy to move around.</a:t>
            </a:r>
          </a:p>
          <a:p>
            <a:pPr marL="0" indent="0" algn="just">
              <a:buNone/>
            </a:pPr>
            <a:endParaRPr lang="en-GB" sz="2000" dirty="0">
              <a:latin typeface="Comic Sans MS" panose="030F0702030302020204" pitchFamily="66" charset="0"/>
            </a:endParaRPr>
          </a:p>
          <a:p>
            <a:pPr marL="0" indent="0" algn="just">
              <a:buNone/>
            </a:pPr>
            <a:r>
              <a:rPr lang="en-GB" sz="2000" dirty="0">
                <a:latin typeface="Comic Sans MS" panose="030F0702030302020204" pitchFamily="66" charset="0"/>
              </a:rPr>
              <a:t>The school has provided physical aids where necessary to support children. If a child enters the school and requires additional support to be put in place the school will attempt to ensure that this support is put in place.</a:t>
            </a:r>
          </a:p>
          <a:p>
            <a:pPr marL="0" indent="0">
              <a:buNone/>
            </a:pPr>
            <a:endParaRPr lang="en-GB" sz="2500" dirty="0">
              <a:latin typeface="Kinetic Letters" panose="00000500000000000000" pitchFamily="50" charset="0"/>
            </a:endParaRPr>
          </a:p>
        </p:txBody>
      </p:sp>
      <p:sp>
        <p:nvSpPr>
          <p:cNvPr id="5" name="TextBox 4">
            <a:extLst>
              <a:ext uri="{FF2B5EF4-FFF2-40B4-BE49-F238E27FC236}">
                <a16:creationId xmlns:a16="http://schemas.microsoft.com/office/drawing/2014/main" id="{19249C2E-00F7-4256-95DF-4295282F64BC}"/>
              </a:ext>
            </a:extLst>
          </p:cNvPr>
          <p:cNvSpPr txBox="1"/>
          <p:nvPr/>
        </p:nvSpPr>
        <p:spPr>
          <a:xfrm>
            <a:off x="10126767" y="5468454"/>
            <a:ext cx="1440082" cy="1015663"/>
          </a:xfrm>
          <a:prstGeom prst="rect">
            <a:avLst/>
          </a:prstGeom>
          <a:gradFill>
            <a:gsLst>
              <a:gs pos="0">
                <a:srgbClr val="00B050"/>
              </a:gs>
              <a:gs pos="100000">
                <a:srgbClr val="92D050"/>
              </a:gs>
            </a:gsLst>
            <a:lin ang="5400000" scaled="1"/>
          </a:gradFill>
          <a:ln w="38100">
            <a:solidFill>
              <a:schemeClr val="tx1"/>
            </a:solidFill>
          </a:ln>
        </p:spPr>
        <p:txBody>
          <a:bodyPr wrap="square" rtlCol="0">
            <a:spAutoFit/>
          </a:bodyPr>
          <a:lstStyle/>
          <a:p>
            <a:pPr algn="ctr"/>
            <a:r>
              <a:rPr lang="en-GB" sz="2000" dirty="0">
                <a:latin typeface="Comic Sans MS" panose="030F0702030302020204" pitchFamily="66" charset="0"/>
                <a:hlinkClick r:id="rId3" action="ppaction://hlinksldjump">
                  <a:extLst>
                    <a:ext uri="{A12FA001-AC4F-418D-AE19-62706E023703}">
                      <ahyp:hlinkClr xmlns:ahyp="http://schemas.microsoft.com/office/drawing/2018/hyperlinkcolor" val="tx"/>
                    </a:ext>
                  </a:extLst>
                </a:hlinkClick>
              </a:rPr>
              <a:t>Return to ‘quick links’</a:t>
            </a:r>
            <a:endParaRPr lang="en-GB" sz="2000" dirty="0">
              <a:latin typeface="Comic Sans MS" panose="030F0702030302020204" pitchFamily="66" charset="0"/>
            </a:endParaRPr>
          </a:p>
        </p:txBody>
      </p:sp>
    </p:spTree>
    <p:extLst>
      <p:ext uri="{BB962C8B-B14F-4D97-AF65-F5344CB8AC3E}">
        <p14:creationId xmlns:p14="http://schemas.microsoft.com/office/powerpoint/2010/main" val="10479309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723117" y="2423339"/>
            <a:ext cx="8976049" cy="1005661"/>
          </a:xfrm>
        </p:spPr>
        <p:txBody>
          <a:bodyPr/>
          <a:lstStyle/>
          <a:p>
            <a:pPr algn="just"/>
            <a:r>
              <a:rPr lang="en-GB" sz="3800" b="1" dirty="0">
                <a:solidFill>
                  <a:srgbClr val="00B050"/>
                </a:solidFill>
                <a:latin typeface="Comic Sans MS" panose="030F0702030302020204" pitchFamily="66" charset="0"/>
              </a:rPr>
              <a:t>How are parents involved in the school? How can I get involved?</a:t>
            </a:r>
            <a:br>
              <a:rPr lang="en-GB" sz="5000" b="1" dirty="0">
                <a:solidFill>
                  <a:srgbClr val="00B050"/>
                </a:solidFill>
                <a:latin typeface="Kinetic Letters" panose="00000500000000000000" pitchFamily="50" charset="0"/>
              </a:rPr>
            </a:br>
            <a:endParaRPr lang="en-GB" sz="5000" b="1" dirty="0">
              <a:solidFill>
                <a:srgbClr val="00B050"/>
              </a:solidFill>
              <a:latin typeface="Kinetic Letters" panose="00000500000000000000" pitchFamily="50" charset="0"/>
            </a:endParaRP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extLst>
              <a:ext uri="{FF2B5EF4-FFF2-40B4-BE49-F238E27FC236}">
                <a16:creationId xmlns:a16="http://schemas.microsoft.com/office/drawing/2014/main" id="{D480D361-5414-4EDD-9220-7F34262161A7}"/>
              </a:ext>
            </a:extLst>
          </p:cNvPr>
          <p:cNvSpPr txBox="1"/>
          <p:nvPr/>
        </p:nvSpPr>
        <p:spPr>
          <a:xfrm>
            <a:off x="438533" y="2667652"/>
            <a:ext cx="9545219" cy="3323987"/>
          </a:xfrm>
          <a:prstGeom prst="rect">
            <a:avLst/>
          </a:prstGeom>
          <a:noFill/>
        </p:spPr>
        <p:txBody>
          <a:bodyPr wrap="square">
            <a:spAutoFit/>
          </a:bodyPr>
          <a:lstStyle/>
          <a:p>
            <a:pPr marL="0" indent="0" algn="just">
              <a:buNone/>
            </a:pPr>
            <a:r>
              <a:rPr lang="en-GB" sz="2000" dirty="0">
                <a:latin typeface="Comic Sans MS" panose="030F0702030302020204" pitchFamily="66" charset="0"/>
              </a:rPr>
              <a:t>Parents are encouraged to play an active role in school life. This can be achieved in various ways:</a:t>
            </a:r>
          </a:p>
          <a:p>
            <a:pPr marL="342900" marR="0" lvl="0" indent="-342900" algn="just" defTabSz="457200" rtl="0" eaLnBrk="1" fontAlgn="auto" latinLnBrk="0" hangingPunct="1">
              <a:lnSpc>
                <a:spcPct val="100000"/>
              </a:lnSpc>
              <a:spcBef>
                <a:spcPts val="0"/>
              </a:spcBef>
              <a:spcAft>
                <a:spcPts val="0"/>
              </a:spcAft>
              <a:buClr>
                <a:srgbClr val="00B050"/>
              </a:buClr>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rPr>
              <a:t>Volunteering in school activities </a:t>
            </a:r>
          </a:p>
          <a:p>
            <a:pPr marL="342900" marR="0" lvl="0" indent="-342900" algn="just" defTabSz="457200" rtl="0" eaLnBrk="1" fontAlgn="auto" latinLnBrk="0" hangingPunct="1">
              <a:lnSpc>
                <a:spcPct val="100000"/>
              </a:lnSpc>
              <a:spcBef>
                <a:spcPts val="0"/>
              </a:spcBef>
              <a:spcAft>
                <a:spcPts val="0"/>
              </a:spcAft>
              <a:buClr>
                <a:srgbClr val="00B050"/>
              </a:buClr>
              <a:buSzTx/>
              <a:buFont typeface="Arial" panose="020B0604020202020204" pitchFamily="34" charset="0"/>
              <a:buChar char="•"/>
              <a:tabLst/>
              <a:defRPr/>
            </a:pPr>
            <a:r>
              <a:rPr lang="en-GB" sz="2000" dirty="0">
                <a:solidFill>
                  <a:prstClr val="black"/>
                </a:solidFill>
                <a:latin typeface="Comic Sans MS" panose="030F0702030302020204" pitchFamily="66" charset="0"/>
              </a:rPr>
              <a:t>Communication with staff</a:t>
            </a:r>
          </a:p>
          <a:p>
            <a:pPr marL="342900" marR="0" lvl="0" indent="-342900" algn="just" defTabSz="457200" rtl="0" eaLnBrk="1" fontAlgn="auto" latinLnBrk="0" hangingPunct="1">
              <a:lnSpc>
                <a:spcPct val="100000"/>
              </a:lnSpc>
              <a:spcBef>
                <a:spcPts val="0"/>
              </a:spcBef>
              <a:spcAft>
                <a:spcPts val="0"/>
              </a:spcAft>
              <a:buClr>
                <a:srgbClr val="00B050"/>
              </a:buClr>
              <a:buSzTx/>
              <a:buFont typeface="Arial" panose="020B0604020202020204" pitchFamily="34" charset="0"/>
              <a:buChar char="•"/>
              <a:tabLst/>
              <a:defRPr/>
            </a:pPr>
            <a:r>
              <a:rPr lang="en-GB" sz="2000" dirty="0">
                <a:solidFill>
                  <a:prstClr val="black"/>
                </a:solidFill>
                <a:latin typeface="Comic Sans MS" panose="030F0702030302020204" pitchFamily="66" charset="0"/>
              </a:rPr>
              <a:t>Parent governors</a:t>
            </a:r>
          </a:p>
          <a:p>
            <a:pPr marL="342900" marR="0" lvl="0" indent="-342900" algn="just" defTabSz="457200" rtl="0" eaLnBrk="1" fontAlgn="auto" latinLnBrk="0" hangingPunct="1">
              <a:lnSpc>
                <a:spcPct val="100000"/>
              </a:lnSpc>
              <a:spcBef>
                <a:spcPts val="0"/>
              </a:spcBef>
              <a:spcAft>
                <a:spcPts val="0"/>
              </a:spcAft>
              <a:buClr>
                <a:srgbClr val="00B050"/>
              </a:buClr>
              <a:buSzTx/>
              <a:buFont typeface="Arial" panose="020B0604020202020204" pitchFamily="34" charset="0"/>
              <a:buChar char="•"/>
              <a:tabLst/>
              <a:defRPr/>
            </a:pPr>
            <a:r>
              <a:rPr lang="en-GB" sz="2000" dirty="0">
                <a:solidFill>
                  <a:prstClr val="black"/>
                </a:solidFill>
                <a:latin typeface="Comic Sans MS" panose="030F0702030302020204" pitchFamily="66" charset="0"/>
              </a:rPr>
              <a:t>Parental questionnaires</a:t>
            </a:r>
          </a:p>
          <a:p>
            <a:pPr marL="342900" marR="0" lvl="0" indent="-342900" algn="just" defTabSz="457200" rtl="0" eaLnBrk="1" fontAlgn="auto" latinLnBrk="0" hangingPunct="1">
              <a:lnSpc>
                <a:spcPct val="100000"/>
              </a:lnSpc>
              <a:spcBef>
                <a:spcPts val="0"/>
              </a:spcBef>
              <a:spcAft>
                <a:spcPts val="0"/>
              </a:spcAft>
              <a:buClr>
                <a:srgbClr val="00B050"/>
              </a:buClr>
              <a:buSzTx/>
              <a:buFont typeface="Arial" panose="020B0604020202020204" pitchFamily="34" charset="0"/>
              <a:buChar char="•"/>
              <a:tabLst/>
              <a:defRPr/>
            </a:pPr>
            <a:r>
              <a:rPr lang="en-GB" sz="2000" dirty="0">
                <a:solidFill>
                  <a:prstClr val="black"/>
                </a:solidFill>
                <a:latin typeface="Comic Sans MS" panose="030F0702030302020204" pitchFamily="66" charset="0"/>
              </a:rPr>
              <a:t>Events – such as performances</a:t>
            </a:r>
          </a:p>
          <a:p>
            <a:pPr marL="342900" marR="0" lvl="0" indent="-342900" algn="just" defTabSz="457200" rtl="0" eaLnBrk="1" fontAlgn="auto" latinLnBrk="0" hangingPunct="1">
              <a:lnSpc>
                <a:spcPct val="100000"/>
              </a:lnSpc>
              <a:spcBef>
                <a:spcPts val="0"/>
              </a:spcBef>
              <a:spcAft>
                <a:spcPts val="0"/>
              </a:spcAft>
              <a:buClr>
                <a:srgbClr val="00B050"/>
              </a:buClr>
              <a:buSzTx/>
              <a:buFont typeface="Arial" panose="020B0604020202020204" pitchFamily="34" charset="0"/>
              <a:buChar char="•"/>
              <a:tabLst/>
              <a:defRPr/>
            </a:pPr>
            <a:r>
              <a:rPr lang="en-GB" sz="2000" dirty="0">
                <a:solidFill>
                  <a:prstClr val="black"/>
                </a:solidFill>
                <a:latin typeface="Comic Sans MS" panose="030F0702030302020204" pitchFamily="66" charset="0"/>
              </a:rPr>
              <a:t>Parent workshops</a:t>
            </a:r>
          </a:p>
          <a:p>
            <a:pPr marR="0" lvl="0" algn="l" defTabSz="457200" rtl="0" eaLnBrk="1" fontAlgn="auto" latinLnBrk="0" hangingPunct="1">
              <a:lnSpc>
                <a:spcPct val="100000"/>
              </a:lnSpc>
              <a:spcBef>
                <a:spcPts val="0"/>
              </a:spcBef>
              <a:spcAft>
                <a:spcPts val="0"/>
              </a:spcAft>
              <a:buClr>
                <a:srgbClr val="00B050"/>
              </a:buClr>
              <a:buSzTx/>
              <a:tabLst/>
              <a:defRPr/>
            </a:pPr>
            <a:endParaRPr lang="en-GB" sz="2500" dirty="0">
              <a:latin typeface="Kinetic Letters" panose="00000500000000000000" pitchFamily="50" charset="0"/>
            </a:endParaRPr>
          </a:p>
          <a:p>
            <a:pPr marL="0" indent="0">
              <a:buNone/>
            </a:pPr>
            <a:endParaRPr lang="en-GB" sz="2500" dirty="0">
              <a:latin typeface="Kinetic Letters" panose="00000500000000000000" pitchFamily="50" charset="0"/>
            </a:endParaRPr>
          </a:p>
        </p:txBody>
      </p:sp>
      <p:sp>
        <p:nvSpPr>
          <p:cNvPr id="5" name="TextBox 4">
            <a:extLst>
              <a:ext uri="{FF2B5EF4-FFF2-40B4-BE49-F238E27FC236}">
                <a16:creationId xmlns:a16="http://schemas.microsoft.com/office/drawing/2014/main" id="{83074D2A-B644-4574-B7DD-E3410B2C2782}"/>
              </a:ext>
            </a:extLst>
          </p:cNvPr>
          <p:cNvSpPr txBox="1"/>
          <p:nvPr/>
        </p:nvSpPr>
        <p:spPr>
          <a:xfrm>
            <a:off x="10126767" y="5468454"/>
            <a:ext cx="1440082" cy="1015663"/>
          </a:xfrm>
          <a:prstGeom prst="rect">
            <a:avLst/>
          </a:prstGeom>
          <a:gradFill>
            <a:gsLst>
              <a:gs pos="0">
                <a:srgbClr val="00B050"/>
              </a:gs>
              <a:gs pos="100000">
                <a:srgbClr val="92D050"/>
              </a:gs>
            </a:gsLst>
            <a:lin ang="5400000" scaled="1"/>
          </a:gradFill>
          <a:ln w="38100">
            <a:solidFill>
              <a:schemeClr val="tx1"/>
            </a:solidFill>
          </a:ln>
        </p:spPr>
        <p:txBody>
          <a:bodyPr wrap="square" rtlCol="0">
            <a:spAutoFit/>
          </a:bodyPr>
          <a:lstStyle/>
          <a:p>
            <a:pPr algn="ctr"/>
            <a:r>
              <a:rPr lang="en-GB" sz="2000" dirty="0">
                <a:latin typeface="Comic Sans MS" panose="030F0702030302020204" pitchFamily="66" charset="0"/>
                <a:hlinkClick r:id="rId3" action="ppaction://hlinksldjump">
                  <a:extLst>
                    <a:ext uri="{A12FA001-AC4F-418D-AE19-62706E023703}">
                      <ahyp:hlinkClr xmlns:ahyp="http://schemas.microsoft.com/office/drawing/2018/hyperlinkcolor" val="tx"/>
                    </a:ext>
                  </a:extLst>
                </a:hlinkClick>
              </a:rPr>
              <a:t>Return to ‘quick links’</a:t>
            </a:r>
            <a:endParaRPr lang="en-GB" sz="2000" dirty="0">
              <a:latin typeface="Comic Sans MS" panose="030F0702030302020204" pitchFamily="66" charset="0"/>
            </a:endParaRPr>
          </a:p>
        </p:txBody>
      </p:sp>
    </p:spTree>
    <p:extLst>
      <p:ext uri="{BB962C8B-B14F-4D97-AF65-F5344CB8AC3E}">
        <p14:creationId xmlns:p14="http://schemas.microsoft.com/office/powerpoint/2010/main" val="3983013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723117" y="3026595"/>
            <a:ext cx="8976049" cy="1005661"/>
          </a:xfrm>
        </p:spPr>
        <p:txBody>
          <a:bodyPr/>
          <a:lstStyle/>
          <a:p>
            <a:pPr algn="just"/>
            <a:r>
              <a:rPr lang="en-GB" sz="3800" b="1" dirty="0">
                <a:solidFill>
                  <a:srgbClr val="00B050"/>
                </a:solidFill>
                <a:latin typeface="Comic Sans MS" panose="030F0702030302020204" pitchFamily="66" charset="0"/>
              </a:rPr>
              <a:t>How do children contribute their views about their support plans?</a:t>
            </a:r>
            <a:br>
              <a:rPr lang="en-GB" sz="5000" b="1" dirty="0">
                <a:solidFill>
                  <a:srgbClr val="00B050"/>
                </a:solidFill>
                <a:latin typeface="Kinetic Letters" panose="00000500000000000000" pitchFamily="50" charset="0"/>
              </a:rPr>
            </a:br>
            <a:br>
              <a:rPr lang="en-GB" sz="5000" b="1" dirty="0">
                <a:solidFill>
                  <a:srgbClr val="00B050"/>
                </a:solidFill>
                <a:latin typeface="Kinetic Letters" panose="00000500000000000000" pitchFamily="50" charset="0"/>
              </a:rPr>
            </a:br>
            <a:endParaRPr lang="en-GB" sz="5000" b="1" dirty="0">
              <a:solidFill>
                <a:srgbClr val="00B050"/>
              </a:solidFill>
              <a:latin typeface="Kinetic Letters" panose="00000500000000000000" pitchFamily="50" charset="0"/>
            </a:endParaRP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extLst>
              <a:ext uri="{FF2B5EF4-FFF2-40B4-BE49-F238E27FC236}">
                <a16:creationId xmlns:a16="http://schemas.microsoft.com/office/drawing/2014/main" id="{D480D361-5414-4EDD-9220-7F34262161A7}"/>
              </a:ext>
            </a:extLst>
          </p:cNvPr>
          <p:cNvSpPr txBox="1"/>
          <p:nvPr/>
        </p:nvSpPr>
        <p:spPr>
          <a:xfrm>
            <a:off x="654835" y="2667651"/>
            <a:ext cx="9205158" cy="2015936"/>
          </a:xfrm>
          <a:prstGeom prst="rect">
            <a:avLst/>
          </a:prstGeom>
          <a:noFill/>
        </p:spPr>
        <p:txBody>
          <a:bodyPr wrap="square">
            <a:spAutoFit/>
          </a:bodyPr>
          <a:lstStyle/>
          <a:p>
            <a:pPr marL="0" indent="0" algn="just">
              <a:buNone/>
            </a:pPr>
            <a:r>
              <a:rPr lang="en-GB" sz="2000" dirty="0">
                <a:latin typeface="Comic Sans MS" panose="030F0702030302020204" pitchFamily="66" charset="0"/>
              </a:rPr>
              <a:t>We actively encourage the children to express themselves and share their voices in their education.</a:t>
            </a:r>
          </a:p>
          <a:p>
            <a:pPr marL="0" indent="0" algn="just">
              <a:buNone/>
            </a:pPr>
            <a:endParaRPr lang="en-GB" sz="2000" dirty="0">
              <a:latin typeface="Comic Sans MS" panose="030F0702030302020204" pitchFamily="66" charset="0"/>
            </a:endParaRPr>
          </a:p>
          <a:p>
            <a:pPr marL="0" indent="0" algn="just">
              <a:buNone/>
            </a:pPr>
            <a:r>
              <a:rPr lang="en-GB" sz="2000" dirty="0">
                <a:latin typeface="Comic Sans MS" panose="030F0702030302020204" pitchFamily="66" charset="0"/>
              </a:rPr>
              <a:t>Children who receive SEND support will have discussions with their adults about their targets, the provision they receive and their next steps. </a:t>
            </a:r>
          </a:p>
          <a:p>
            <a:pPr marL="0" indent="0">
              <a:buNone/>
            </a:pPr>
            <a:endParaRPr lang="en-GB" sz="2500" dirty="0">
              <a:latin typeface="Kinetic Letters" panose="00000500000000000000" pitchFamily="50" charset="0"/>
            </a:endParaRPr>
          </a:p>
        </p:txBody>
      </p:sp>
      <p:sp>
        <p:nvSpPr>
          <p:cNvPr id="5" name="TextBox 4">
            <a:extLst>
              <a:ext uri="{FF2B5EF4-FFF2-40B4-BE49-F238E27FC236}">
                <a16:creationId xmlns:a16="http://schemas.microsoft.com/office/drawing/2014/main" id="{2775CA42-04A0-4591-87C3-43213676CE71}"/>
              </a:ext>
            </a:extLst>
          </p:cNvPr>
          <p:cNvSpPr txBox="1"/>
          <p:nvPr/>
        </p:nvSpPr>
        <p:spPr>
          <a:xfrm>
            <a:off x="10126767" y="5468454"/>
            <a:ext cx="1440082" cy="1015663"/>
          </a:xfrm>
          <a:prstGeom prst="rect">
            <a:avLst/>
          </a:prstGeom>
          <a:gradFill>
            <a:gsLst>
              <a:gs pos="0">
                <a:srgbClr val="00B050"/>
              </a:gs>
              <a:gs pos="100000">
                <a:srgbClr val="92D050"/>
              </a:gs>
            </a:gsLst>
            <a:lin ang="5400000" scaled="1"/>
          </a:gradFill>
          <a:ln w="38100">
            <a:solidFill>
              <a:schemeClr val="tx1"/>
            </a:solidFill>
          </a:ln>
        </p:spPr>
        <p:txBody>
          <a:bodyPr wrap="square" rtlCol="0">
            <a:spAutoFit/>
          </a:bodyPr>
          <a:lstStyle/>
          <a:p>
            <a:pPr algn="ctr"/>
            <a:r>
              <a:rPr lang="en-GB" sz="2000" dirty="0">
                <a:latin typeface="Comic Sans MS" panose="030F0702030302020204" pitchFamily="66" charset="0"/>
                <a:hlinkClick r:id="rId3" action="ppaction://hlinksldjump">
                  <a:extLst>
                    <a:ext uri="{A12FA001-AC4F-418D-AE19-62706E023703}">
                      <ahyp:hlinkClr xmlns:ahyp="http://schemas.microsoft.com/office/drawing/2018/hyperlinkcolor" val="tx"/>
                    </a:ext>
                  </a:extLst>
                </a:hlinkClick>
              </a:rPr>
              <a:t>Return to ‘quick links’</a:t>
            </a:r>
            <a:endParaRPr lang="en-GB" sz="2000" dirty="0">
              <a:latin typeface="Comic Sans MS" panose="030F0702030302020204" pitchFamily="66" charset="0"/>
            </a:endParaRPr>
          </a:p>
        </p:txBody>
      </p:sp>
    </p:spTree>
    <p:extLst>
      <p:ext uri="{BB962C8B-B14F-4D97-AF65-F5344CB8AC3E}">
        <p14:creationId xmlns:p14="http://schemas.microsoft.com/office/powerpoint/2010/main" val="1002951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1054760" y="2605849"/>
            <a:ext cx="8641331" cy="1646302"/>
          </a:xfrm>
        </p:spPr>
        <p:txBody>
          <a:bodyPr/>
          <a:lstStyle/>
          <a:p>
            <a:pPr algn="just"/>
            <a:r>
              <a:rPr lang="en-GB" sz="3800" b="1" dirty="0">
                <a:solidFill>
                  <a:srgbClr val="00B050"/>
                </a:solidFill>
                <a:latin typeface="Comic Sans MS" panose="030F0702030302020204" pitchFamily="66" charset="0"/>
              </a:rPr>
              <a:t>Welcome to Arrow Valley First School’s SEND Information Report.</a:t>
            </a:r>
            <a:br>
              <a:rPr lang="en-GB" sz="5000" b="1" dirty="0">
                <a:solidFill>
                  <a:srgbClr val="00B050"/>
                </a:solidFill>
                <a:latin typeface="Comic Sans MS" panose="030F0702030302020204" pitchFamily="66" charset="0"/>
              </a:rPr>
            </a:br>
            <a:br>
              <a:rPr lang="en-GB" sz="2000" b="1" dirty="0">
                <a:solidFill>
                  <a:srgbClr val="00B050"/>
                </a:solidFill>
                <a:latin typeface="Comic Sans MS" panose="030F0702030302020204" pitchFamily="66" charset="0"/>
              </a:rPr>
            </a:br>
            <a:r>
              <a:rPr lang="en-US" sz="2000" b="1" dirty="0">
                <a:solidFill>
                  <a:schemeClr val="tx1"/>
                </a:solidFill>
                <a:latin typeface="Comic Sans MS" panose="030F0702030302020204" pitchFamily="66" charset="0"/>
              </a:rPr>
              <a:t>This report can be looked through page by page or use the ‘quick links’ to find answers to a specific question.</a:t>
            </a:r>
            <a:endParaRPr lang="en-GB" sz="2000" b="1" dirty="0">
              <a:solidFill>
                <a:schemeClr val="tx1"/>
              </a:solidFill>
              <a:latin typeface="Comic Sans MS" panose="030F0702030302020204" pitchFamily="66" charset="0"/>
            </a:endParaRP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5" y="143146"/>
            <a:ext cx="1876425" cy="1741281"/>
          </a:xfrm>
          <a:prstGeom prst="rect">
            <a:avLst/>
          </a:prstGeom>
        </p:spPr>
      </p:pic>
    </p:spTree>
    <p:extLst>
      <p:ext uri="{BB962C8B-B14F-4D97-AF65-F5344CB8AC3E}">
        <p14:creationId xmlns:p14="http://schemas.microsoft.com/office/powerpoint/2010/main" val="6603633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625149" y="1661991"/>
            <a:ext cx="8976049" cy="1005661"/>
          </a:xfrm>
        </p:spPr>
        <p:txBody>
          <a:bodyPr/>
          <a:lstStyle/>
          <a:p>
            <a:pPr algn="just"/>
            <a:r>
              <a:rPr lang="en-GB" sz="3800" b="1" dirty="0">
                <a:solidFill>
                  <a:srgbClr val="00B050"/>
                </a:solidFill>
                <a:latin typeface="Comic Sans MS" panose="030F0702030302020204" pitchFamily="66" charset="0"/>
              </a:rPr>
              <a:t>Which specialist services are available for the school to access?</a:t>
            </a: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extLst>
              <a:ext uri="{FF2B5EF4-FFF2-40B4-BE49-F238E27FC236}">
                <a16:creationId xmlns:a16="http://schemas.microsoft.com/office/drawing/2014/main" id="{D480D361-5414-4EDD-9220-7F34262161A7}"/>
              </a:ext>
            </a:extLst>
          </p:cNvPr>
          <p:cNvSpPr txBox="1"/>
          <p:nvPr/>
        </p:nvSpPr>
        <p:spPr>
          <a:xfrm>
            <a:off x="410543" y="2649158"/>
            <a:ext cx="9545219" cy="3939540"/>
          </a:xfrm>
          <a:prstGeom prst="rect">
            <a:avLst/>
          </a:prstGeom>
          <a:noFill/>
        </p:spPr>
        <p:txBody>
          <a:bodyPr wrap="square">
            <a:spAutoFit/>
          </a:bodyPr>
          <a:lstStyle/>
          <a:p>
            <a:pPr marL="0" indent="0">
              <a:buNone/>
            </a:pPr>
            <a:r>
              <a:rPr lang="en-GB" sz="2000" dirty="0">
                <a:latin typeface="Comic Sans MS" panose="030F0702030302020204" pitchFamily="66" charset="0"/>
              </a:rPr>
              <a:t>School has access to and purchased support from a variety of external agencies. These include;</a:t>
            </a:r>
          </a:p>
          <a:p>
            <a:pPr marL="342900" indent="-342900">
              <a:buClr>
                <a:srgbClr val="00B050"/>
              </a:buClr>
              <a:buFont typeface="Arial" panose="020B0604020202020204" pitchFamily="34" charset="0"/>
              <a:buChar char="•"/>
            </a:pPr>
            <a:r>
              <a:rPr lang="en-GB" sz="2000" dirty="0" err="1">
                <a:latin typeface="Comic Sans MS" panose="030F0702030302020204" pitchFamily="66" charset="0"/>
              </a:rPr>
              <a:t>SENDSupportED</a:t>
            </a:r>
            <a:endParaRPr lang="en-GB" sz="2000" dirty="0">
              <a:latin typeface="Comic Sans MS" panose="030F0702030302020204" pitchFamily="66" charset="0"/>
            </a:endParaRPr>
          </a:p>
          <a:p>
            <a:pPr marL="342900" indent="-342900">
              <a:buClr>
                <a:srgbClr val="00B050"/>
              </a:buClr>
              <a:buFont typeface="Arial" panose="020B0604020202020204" pitchFamily="34" charset="0"/>
              <a:buChar char="•"/>
            </a:pPr>
            <a:r>
              <a:rPr lang="en-GB" sz="2000" dirty="0">
                <a:latin typeface="Comic Sans MS" panose="030F0702030302020204" pitchFamily="66" charset="0"/>
              </a:rPr>
              <a:t>Speech and language therapy service – SALT</a:t>
            </a:r>
          </a:p>
          <a:p>
            <a:pPr marL="342900" indent="-342900">
              <a:buClr>
                <a:srgbClr val="00B050"/>
              </a:buClr>
              <a:buFont typeface="Arial" panose="020B0604020202020204" pitchFamily="34" charset="0"/>
              <a:buChar char="•"/>
            </a:pPr>
            <a:r>
              <a:rPr lang="en-GB" sz="2000" dirty="0">
                <a:latin typeface="Comic Sans MS" panose="030F0702030302020204" pitchFamily="66" charset="0"/>
              </a:rPr>
              <a:t>Child and Adolescent Mental Health Services - CAMHS</a:t>
            </a:r>
          </a:p>
          <a:p>
            <a:pPr marL="342900" indent="-342900">
              <a:buClr>
                <a:srgbClr val="00B050"/>
              </a:buClr>
              <a:buFont typeface="Arial" panose="020B0604020202020204" pitchFamily="34" charset="0"/>
              <a:buChar char="•"/>
            </a:pPr>
            <a:r>
              <a:rPr lang="en-GB" sz="2000" dirty="0">
                <a:latin typeface="Comic Sans MS" panose="030F0702030302020204" pitchFamily="66" charset="0"/>
              </a:rPr>
              <a:t>Behaviour Support – The Beacon PRU</a:t>
            </a:r>
          </a:p>
          <a:p>
            <a:pPr marL="342900" indent="-342900">
              <a:buClr>
                <a:srgbClr val="00B050"/>
              </a:buClr>
              <a:buFont typeface="Arial" panose="020B0604020202020204" pitchFamily="34" charset="0"/>
              <a:buChar char="•"/>
            </a:pPr>
            <a:r>
              <a:rPr lang="en-GB" sz="2000" dirty="0">
                <a:latin typeface="Comic Sans MS" panose="030F0702030302020204" pitchFamily="66" charset="0"/>
              </a:rPr>
              <a:t>Early Intervention Family Support Team</a:t>
            </a:r>
          </a:p>
          <a:p>
            <a:pPr marL="342900" indent="-342900">
              <a:buClr>
                <a:srgbClr val="00B050"/>
              </a:buClr>
              <a:buFont typeface="Arial" panose="020B0604020202020204" pitchFamily="34" charset="0"/>
              <a:buChar char="•"/>
            </a:pPr>
            <a:r>
              <a:rPr lang="en-GB" sz="2000" dirty="0">
                <a:latin typeface="Comic Sans MS" panose="030F0702030302020204" pitchFamily="66" charset="0"/>
              </a:rPr>
              <a:t>School Nurse</a:t>
            </a:r>
          </a:p>
          <a:p>
            <a:pPr marL="342900" indent="-342900">
              <a:buClr>
                <a:srgbClr val="00B050"/>
              </a:buClr>
              <a:buFont typeface="Arial" panose="020B0604020202020204" pitchFamily="34" charset="0"/>
              <a:buChar char="•"/>
            </a:pPr>
            <a:r>
              <a:rPr lang="en-GB" sz="2000" dirty="0">
                <a:latin typeface="Comic Sans MS" panose="030F0702030302020204" pitchFamily="66" charset="0"/>
              </a:rPr>
              <a:t>Early Years Inclusion Team</a:t>
            </a:r>
          </a:p>
          <a:p>
            <a:pPr marL="342900" indent="-342900">
              <a:buClr>
                <a:srgbClr val="00B050"/>
              </a:buClr>
              <a:buFont typeface="Arial" panose="020B0604020202020204" pitchFamily="34" charset="0"/>
              <a:buChar char="•"/>
            </a:pPr>
            <a:r>
              <a:rPr lang="en-GB" sz="2000" dirty="0">
                <a:latin typeface="Comic Sans MS" panose="030F0702030302020204" pitchFamily="66" charset="0"/>
              </a:rPr>
              <a:t>School counsellor</a:t>
            </a:r>
          </a:p>
          <a:p>
            <a:pPr marL="0" indent="0">
              <a:buNone/>
            </a:pPr>
            <a:endParaRPr lang="en-GB" sz="2500" dirty="0">
              <a:latin typeface="Kinetic Letters" panose="00000500000000000000" pitchFamily="50" charset="0"/>
            </a:endParaRPr>
          </a:p>
          <a:p>
            <a:pPr marL="0" indent="0">
              <a:buNone/>
            </a:pPr>
            <a:endParaRPr lang="en-GB" sz="2500" dirty="0">
              <a:latin typeface="Kinetic Letters" panose="00000500000000000000" pitchFamily="50" charset="0"/>
            </a:endParaRPr>
          </a:p>
        </p:txBody>
      </p:sp>
      <p:sp>
        <p:nvSpPr>
          <p:cNvPr id="5" name="TextBox 4">
            <a:extLst>
              <a:ext uri="{FF2B5EF4-FFF2-40B4-BE49-F238E27FC236}">
                <a16:creationId xmlns:a16="http://schemas.microsoft.com/office/drawing/2014/main" id="{2A635D3B-281C-4FEB-9D4D-7ACCF0ED8F47}"/>
              </a:ext>
            </a:extLst>
          </p:cNvPr>
          <p:cNvSpPr txBox="1"/>
          <p:nvPr/>
        </p:nvSpPr>
        <p:spPr>
          <a:xfrm>
            <a:off x="10126767" y="5468454"/>
            <a:ext cx="1440082" cy="1015663"/>
          </a:xfrm>
          <a:prstGeom prst="rect">
            <a:avLst/>
          </a:prstGeom>
          <a:gradFill>
            <a:gsLst>
              <a:gs pos="0">
                <a:srgbClr val="00B050"/>
              </a:gs>
              <a:gs pos="100000">
                <a:srgbClr val="92D050"/>
              </a:gs>
            </a:gsLst>
            <a:lin ang="5400000" scaled="1"/>
          </a:gradFill>
          <a:ln w="38100">
            <a:solidFill>
              <a:schemeClr val="tx1"/>
            </a:solidFill>
          </a:ln>
        </p:spPr>
        <p:txBody>
          <a:bodyPr wrap="square" rtlCol="0">
            <a:spAutoFit/>
          </a:bodyPr>
          <a:lstStyle/>
          <a:p>
            <a:pPr algn="ctr"/>
            <a:r>
              <a:rPr lang="en-GB" sz="2000" dirty="0">
                <a:latin typeface="Comic Sans MS" panose="030F0702030302020204" pitchFamily="66" charset="0"/>
                <a:hlinkClick r:id="rId3" action="ppaction://hlinksldjump">
                  <a:extLst>
                    <a:ext uri="{A12FA001-AC4F-418D-AE19-62706E023703}">
                      <ahyp:hlinkClr xmlns:ahyp="http://schemas.microsoft.com/office/drawing/2018/hyperlinkcolor" val="tx"/>
                    </a:ext>
                  </a:extLst>
                </a:hlinkClick>
              </a:rPr>
              <a:t>Return to ‘quick links’</a:t>
            </a:r>
            <a:endParaRPr lang="en-GB" sz="2000" dirty="0">
              <a:latin typeface="Comic Sans MS" panose="030F0702030302020204" pitchFamily="66" charset="0"/>
            </a:endParaRPr>
          </a:p>
        </p:txBody>
      </p:sp>
    </p:spTree>
    <p:extLst>
      <p:ext uri="{BB962C8B-B14F-4D97-AF65-F5344CB8AC3E}">
        <p14:creationId xmlns:p14="http://schemas.microsoft.com/office/powerpoint/2010/main" val="1389813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625149" y="2423339"/>
            <a:ext cx="8976049" cy="1005661"/>
          </a:xfrm>
        </p:spPr>
        <p:txBody>
          <a:bodyPr/>
          <a:lstStyle/>
          <a:p>
            <a:pPr algn="just"/>
            <a:r>
              <a:rPr lang="en-GB" sz="3800" b="1" dirty="0">
                <a:solidFill>
                  <a:srgbClr val="00B050"/>
                </a:solidFill>
                <a:latin typeface="Comic Sans MS" panose="030F0702030302020204" pitchFamily="66" charset="0"/>
              </a:rPr>
              <a:t>How will the school prepare and support my child when transferring schools or classes?</a:t>
            </a:r>
            <a:r>
              <a:rPr lang="en-GB" sz="3800" b="1" dirty="0">
                <a:solidFill>
                  <a:schemeClr val="bg1"/>
                </a:solidFill>
                <a:latin typeface="Comic Sans MS" panose="030F0702030302020204" pitchFamily="66" charset="0"/>
              </a:rPr>
              <a:t> Holly holly said</a:t>
            </a:r>
            <a:r>
              <a:rPr lang="en-GB" sz="3800" b="1" dirty="0">
                <a:solidFill>
                  <a:srgbClr val="00B050"/>
                </a:solidFill>
                <a:latin typeface="Comic Sans MS" panose="030F0702030302020204" pitchFamily="66" charset="0"/>
              </a:rPr>
              <a:t>                                        </a:t>
            </a:r>
            <a:br>
              <a:rPr lang="en-GB" sz="3800" b="1" dirty="0">
                <a:solidFill>
                  <a:srgbClr val="00B050"/>
                </a:solidFill>
                <a:latin typeface="Comic Sans MS" panose="030F0702030302020204" pitchFamily="66" charset="0"/>
              </a:rPr>
            </a:br>
            <a:endParaRPr lang="en-GB" sz="3800" b="1" dirty="0">
              <a:solidFill>
                <a:srgbClr val="00B050"/>
              </a:solidFill>
              <a:latin typeface="Comic Sans MS" panose="030F0702030302020204" pitchFamily="66" charset="0"/>
            </a:endParaRP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extLst>
              <a:ext uri="{FF2B5EF4-FFF2-40B4-BE49-F238E27FC236}">
                <a16:creationId xmlns:a16="http://schemas.microsoft.com/office/drawing/2014/main" id="{D480D361-5414-4EDD-9220-7F34262161A7}"/>
              </a:ext>
            </a:extLst>
          </p:cNvPr>
          <p:cNvSpPr txBox="1"/>
          <p:nvPr/>
        </p:nvSpPr>
        <p:spPr>
          <a:xfrm>
            <a:off x="436422" y="2926169"/>
            <a:ext cx="9545219" cy="4247317"/>
          </a:xfrm>
          <a:prstGeom prst="rect">
            <a:avLst/>
          </a:prstGeom>
          <a:noFill/>
        </p:spPr>
        <p:txBody>
          <a:bodyPr wrap="square">
            <a:spAutoFit/>
          </a:bodyPr>
          <a:lstStyle/>
          <a:p>
            <a:pPr marL="0" indent="0" algn="just">
              <a:buNone/>
            </a:pPr>
            <a:r>
              <a:rPr lang="en-GB" sz="2000" dirty="0">
                <a:latin typeface="Comic Sans MS" panose="030F0702030302020204" pitchFamily="66" charset="0"/>
              </a:rPr>
              <a:t>As a school the teachers are encouraged to form relationships with all of the children. This helps with transitions into new year groups in school. Transition meetings are held between current and future teachers. The children enjoy two days transition with their new teacher in Summer Term.</a:t>
            </a:r>
          </a:p>
          <a:p>
            <a:pPr marL="0" indent="0" algn="just">
              <a:buNone/>
            </a:pPr>
            <a:endParaRPr lang="en-GB" sz="2000" dirty="0">
              <a:latin typeface="Comic Sans MS" panose="030F0702030302020204" pitchFamily="66" charset="0"/>
            </a:endParaRPr>
          </a:p>
          <a:p>
            <a:pPr marL="0" indent="0" algn="just">
              <a:buNone/>
            </a:pPr>
            <a:r>
              <a:rPr lang="en-GB" sz="2000" dirty="0">
                <a:latin typeface="Comic Sans MS" panose="030F0702030302020204" pitchFamily="66" charset="0"/>
              </a:rPr>
              <a:t>Transitions to middle school are informed and ensure new schools and teachers have had a conversation about each individual child. Enhanced transitions ensure more frequent contact happens with new schools.</a:t>
            </a:r>
          </a:p>
          <a:p>
            <a:pPr marL="0" indent="0" algn="just">
              <a:buNone/>
            </a:pPr>
            <a:endParaRPr lang="en-GB" sz="2000" dirty="0">
              <a:latin typeface="Comic Sans MS" panose="030F0702030302020204" pitchFamily="66" charset="0"/>
            </a:endParaRPr>
          </a:p>
          <a:p>
            <a:pPr marL="0" indent="0" algn="just">
              <a:buNone/>
            </a:pPr>
            <a:r>
              <a:rPr lang="en-GB" sz="2000" dirty="0">
                <a:latin typeface="Comic Sans MS" panose="030F0702030302020204" pitchFamily="66" charset="0"/>
              </a:rPr>
              <a:t>Additional transitional activities may be included.</a:t>
            </a:r>
          </a:p>
          <a:p>
            <a:pPr marL="0" indent="0" algn="just">
              <a:buNone/>
            </a:pPr>
            <a:endParaRPr lang="en-GB" sz="2000" dirty="0">
              <a:latin typeface="Comic Sans MS" panose="030F0702030302020204" pitchFamily="66" charset="0"/>
            </a:endParaRPr>
          </a:p>
          <a:p>
            <a:pPr marL="0" indent="0">
              <a:buNone/>
            </a:pPr>
            <a:endParaRPr lang="en-GB" sz="2500" dirty="0">
              <a:latin typeface="Kinetic Letters" panose="00000500000000000000" pitchFamily="50" charset="0"/>
            </a:endParaRPr>
          </a:p>
          <a:p>
            <a:pPr marL="0" indent="0">
              <a:buNone/>
            </a:pPr>
            <a:endParaRPr lang="en-GB" sz="2500" dirty="0">
              <a:latin typeface="Kinetic Letters" panose="00000500000000000000" pitchFamily="50" charset="0"/>
            </a:endParaRPr>
          </a:p>
        </p:txBody>
      </p:sp>
      <p:sp>
        <p:nvSpPr>
          <p:cNvPr id="5" name="TextBox 4">
            <a:extLst>
              <a:ext uri="{FF2B5EF4-FFF2-40B4-BE49-F238E27FC236}">
                <a16:creationId xmlns:a16="http://schemas.microsoft.com/office/drawing/2014/main" id="{F1EE2ED0-0D23-49D8-9FD4-2EF2BBBCDD87}"/>
              </a:ext>
            </a:extLst>
          </p:cNvPr>
          <p:cNvSpPr txBox="1"/>
          <p:nvPr/>
        </p:nvSpPr>
        <p:spPr>
          <a:xfrm>
            <a:off x="10100888" y="5468454"/>
            <a:ext cx="1440082" cy="1015663"/>
          </a:xfrm>
          <a:prstGeom prst="rect">
            <a:avLst/>
          </a:prstGeom>
          <a:gradFill>
            <a:gsLst>
              <a:gs pos="0">
                <a:srgbClr val="00B050"/>
              </a:gs>
              <a:gs pos="100000">
                <a:srgbClr val="92D050"/>
              </a:gs>
            </a:gsLst>
            <a:lin ang="5400000" scaled="1"/>
          </a:gradFill>
          <a:ln w="38100">
            <a:solidFill>
              <a:schemeClr val="tx1"/>
            </a:solidFill>
          </a:ln>
        </p:spPr>
        <p:txBody>
          <a:bodyPr wrap="square" rtlCol="0">
            <a:spAutoFit/>
          </a:bodyPr>
          <a:lstStyle/>
          <a:p>
            <a:pPr algn="ctr"/>
            <a:r>
              <a:rPr lang="en-GB" sz="2000" dirty="0">
                <a:latin typeface="Comic Sans MS" panose="030F0702030302020204" pitchFamily="66" charset="0"/>
                <a:hlinkClick r:id="rId3" action="ppaction://hlinksldjump">
                  <a:extLst>
                    <a:ext uri="{A12FA001-AC4F-418D-AE19-62706E023703}">
                      <ahyp:hlinkClr xmlns:ahyp="http://schemas.microsoft.com/office/drawing/2018/hyperlinkcolor" val="tx"/>
                    </a:ext>
                  </a:extLst>
                </a:hlinkClick>
              </a:rPr>
              <a:t>Return to ‘quick links’</a:t>
            </a:r>
            <a:endParaRPr lang="en-GB" sz="2000" dirty="0">
              <a:latin typeface="Comic Sans MS" panose="030F0702030302020204" pitchFamily="66" charset="0"/>
            </a:endParaRPr>
          </a:p>
        </p:txBody>
      </p:sp>
    </p:spTree>
    <p:extLst>
      <p:ext uri="{BB962C8B-B14F-4D97-AF65-F5344CB8AC3E}">
        <p14:creationId xmlns:p14="http://schemas.microsoft.com/office/powerpoint/2010/main" val="37916522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616523" y="1396152"/>
            <a:ext cx="8976049" cy="1005661"/>
          </a:xfrm>
        </p:spPr>
        <p:txBody>
          <a:bodyPr/>
          <a:lstStyle/>
          <a:p>
            <a:pPr algn="just"/>
            <a:r>
              <a:rPr lang="en-GB" sz="3800" b="1" dirty="0">
                <a:solidFill>
                  <a:srgbClr val="00B050"/>
                </a:solidFill>
                <a:latin typeface="Comic Sans MS" panose="030F0702030302020204" pitchFamily="66" charset="0"/>
              </a:rPr>
              <a:t>Who can I contact for further information?</a:t>
            </a: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extLst>
              <a:ext uri="{FF2B5EF4-FFF2-40B4-BE49-F238E27FC236}">
                <a16:creationId xmlns:a16="http://schemas.microsoft.com/office/drawing/2014/main" id="{D480D361-5414-4EDD-9220-7F34262161A7}"/>
              </a:ext>
            </a:extLst>
          </p:cNvPr>
          <p:cNvSpPr txBox="1"/>
          <p:nvPr/>
        </p:nvSpPr>
        <p:spPr>
          <a:xfrm>
            <a:off x="410543" y="2649158"/>
            <a:ext cx="9545219" cy="4555093"/>
          </a:xfrm>
          <a:prstGeom prst="rect">
            <a:avLst/>
          </a:prstGeom>
          <a:noFill/>
        </p:spPr>
        <p:txBody>
          <a:bodyPr wrap="square">
            <a:spAutoFit/>
          </a:bodyPr>
          <a:lstStyle/>
          <a:p>
            <a:pPr marL="0" indent="0">
              <a:buNone/>
            </a:pPr>
            <a:r>
              <a:rPr lang="en-GB" sz="2000" dirty="0">
                <a:latin typeface="Comic Sans MS" panose="030F0702030302020204" pitchFamily="66" charset="0"/>
              </a:rPr>
              <a:t>The first point of contact should be with your child’s class teacher.</a:t>
            </a:r>
          </a:p>
          <a:p>
            <a:pPr marL="0" indent="0">
              <a:buNone/>
            </a:pPr>
            <a:endParaRPr lang="en-GB" sz="2000" dirty="0">
              <a:latin typeface="Comic Sans MS" panose="030F0702030302020204" pitchFamily="66" charset="0"/>
            </a:endParaRPr>
          </a:p>
          <a:p>
            <a:pPr marL="0" indent="0">
              <a:buNone/>
            </a:pPr>
            <a:r>
              <a:rPr lang="en-GB" sz="2000" dirty="0">
                <a:latin typeface="Comic Sans MS" panose="030F0702030302020204" pitchFamily="66" charset="0"/>
              </a:rPr>
              <a:t>We are always happy to arrange a meeting with the Access and Inclusion Lead/SENDCO.</a:t>
            </a:r>
          </a:p>
          <a:p>
            <a:pPr marL="0" indent="0">
              <a:buNone/>
            </a:pPr>
            <a:endParaRPr lang="en-GB" sz="2000" dirty="0">
              <a:latin typeface="Comic Sans MS" panose="030F0702030302020204" pitchFamily="66" charset="0"/>
            </a:endParaRPr>
          </a:p>
          <a:p>
            <a:pPr marL="0" indent="0">
              <a:buNone/>
            </a:pPr>
            <a:r>
              <a:rPr lang="en-GB" sz="2000" dirty="0">
                <a:latin typeface="Comic Sans MS" panose="030F0702030302020204" pitchFamily="66" charset="0"/>
              </a:rPr>
              <a:t>Complaints about the management of SEND:</a:t>
            </a:r>
          </a:p>
          <a:p>
            <a:pPr marL="0" indent="0">
              <a:buNone/>
            </a:pPr>
            <a:r>
              <a:rPr lang="en-GB" sz="2000" dirty="0">
                <a:latin typeface="Comic Sans MS" panose="030F0702030302020204" pitchFamily="66" charset="0"/>
              </a:rPr>
              <a:t>In the first instance any concerns regarding the provision of SEND should be made to the Principal – Mrs Sarah Allen.  </a:t>
            </a:r>
          </a:p>
          <a:p>
            <a:pPr marL="0" indent="0">
              <a:buNone/>
            </a:pPr>
            <a:r>
              <a:rPr lang="en-GB" sz="2000" dirty="0">
                <a:latin typeface="Comic Sans MS" panose="030F0702030302020204" pitchFamily="66" charset="0"/>
              </a:rPr>
              <a:t>If the complainant feels that their concerns have not been addressed, in keeping with school policy, a complaint about the organisation, management and provision for SEND must be made in writing to the Chair of Governors – Mrs Nicola Robinson.</a:t>
            </a:r>
          </a:p>
          <a:p>
            <a:pPr marL="0" indent="0">
              <a:buNone/>
            </a:pPr>
            <a:endParaRPr lang="en-GB" sz="2500" dirty="0">
              <a:latin typeface="Kinetic Letters" panose="00000500000000000000" pitchFamily="50" charset="0"/>
            </a:endParaRPr>
          </a:p>
          <a:p>
            <a:pPr marL="0" indent="0">
              <a:buNone/>
            </a:pPr>
            <a:endParaRPr lang="en-GB" sz="2500" dirty="0">
              <a:latin typeface="Kinetic Letters" panose="00000500000000000000" pitchFamily="50" charset="0"/>
            </a:endParaRPr>
          </a:p>
        </p:txBody>
      </p:sp>
      <p:sp>
        <p:nvSpPr>
          <p:cNvPr id="5" name="TextBox 4">
            <a:extLst>
              <a:ext uri="{FF2B5EF4-FFF2-40B4-BE49-F238E27FC236}">
                <a16:creationId xmlns:a16="http://schemas.microsoft.com/office/drawing/2014/main" id="{8185F43F-756A-4DDF-BA2C-DC6C4FB61321}"/>
              </a:ext>
            </a:extLst>
          </p:cNvPr>
          <p:cNvSpPr txBox="1"/>
          <p:nvPr/>
        </p:nvSpPr>
        <p:spPr>
          <a:xfrm>
            <a:off x="10126767" y="5468454"/>
            <a:ext cx="1440082" cy="1015663"/>
          </a:xfrm>
          <a:prstGeom prst="rect">
            <a:avLst/>
          </a:prstGeom>
          <a:gradFill>
            <a:gsLst>
              <a:gs pos="0">
                <a:srgbClr val="00B050"/>
              </a:gs>
              <a:gs pos="100000">
                <a:srgbClr val="92D050"/>
              </a:gs>
            </a:gsLst>
            <a:lin ang="5400000" scaled="1"/>
          </a:gradFill>
          <a:ln w="38100">
            <a:solidFill>
              <a:schemeClr val="tx1"/>
            </a:solidFill>
          </a:ln>
        </p:spPr>
        <p:txBody>
          <a:bodyPr wrap="square" rtlCol="0">
            <a:spAutoFit/>
          </a:bodyPr>
          <a:lstStyle/>
          <a:p>
            <a:pPr algn="ctr"/>
            <a:r>
              <a:rPr lang="en-GB" sz="2000" dirty="0">
                <a:latin typeface="Comic Sans MS" panose="030F0702030302020204" pitchFamily="66" charset="0"/>
                <a:hlinkClick r:id="rId3" action="ppaction://hlinksldjump">
                  <a:extLst>
                    <a:ext uri="{A12FA001-AC4F-418D-AE19-62706E023703}">
                      <ahyp:hlinkClr xmlns:ahyp="http://schemas.microsoft.com/office/drawing/2018/hyperlinkcolor" val="tx"/>
                    </a:ext>
                  </a:extLst>
                </a:hlinkClick>
              </a:rPr>
              <a:t>Return to ‘quick links’</a:t>
            </a:r>
            <a:endParaRPr lang="en-GB" sz="2000" dirty="0">
              <a:latin typeface="Comic Sans MS" panose="030F0702030302020204" pitchFamily="66" charset="0"/>
            </a:endParaRPr>
          </a:p>
        </p:txBody>
      </p:sp>
    </p:spTree>
    <p:extLst>
      <p:ext uri="{BB962C8B-B14F-4D97-AF65-F5344CB8AC3E}">
        <p14:creationId xmlns:p14="http://schemas.microsoft.com/office/powerpoint/2010/main" val="2913123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695127" y="1148807"/>
            <a:ext cx="8976049" cy="1005661"/>
          </a:xfrm>
        </p:spPr>
        <p:txBody>
          <a:bodyPr/>
          <a:lstStyle/>
          <a:p>
            <a:pPr algn="just"/>
            <a:r>
              <a:rPr lang="en-GB" sz="3800" b="1" dirty="0">
                <a:solidFill>
                  <a:srgbClr val="00B050"/>
                </a:solidFill>
                <a:latin typeface="Comic Sans MS" panose="030F0702030302020204" pitchFamily="66" charset="0"/>
              </a:rPr>
              <a:t>What is The Local Offer?</a:t>
            </a: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extLst>
              <a:ext uri="{FF2B5EF4-FFF2-40B4-BE49-F238E27FC236}">
                <a16:creationId xmlns:a16="http://schemas.microsoft.com/office/drawing/2014/main" id="{D480D361-5414-4EDD-9220-7F34262161A7}"/>
              </a:ext>
            </a:extLst>
          </p:cNvPr>
          <p:cNvSpPr txBox="1"/>
          <p:nvPr/>
        </p:nvSpPr>
        <p:spPr>
          <a:xfrm>
            <a:off x="410541" y="2154468"/>
            <a:ext cx="9545219" cy="4247317"/>
          </a:xfrm>
          <a:prstGeom prst="rect">
            <a:avLst/>
          </a:prstGeom>
          <a:noFill/>
        </p:spPr>
        <p:txBody>
          <a:bodyPr wrap="square">
            <a:spAutoFit/>
          </a:bodyPr>
          <a:lstStyle/>
          <a:p>
            <a:pPr marL="0" indent="0">
              <a:buNone/>
            </a:pPr>
            <a:r>
              <a:rPr lang="en-GB" sz="2000" dirty="0">
                <a:latin typeface="Comic Sans MS" panose="030F0702030302020204" pitchFamily="66" charset="0"/>
              </a:rPr>
              <a:t>In addition to our SEN Information Report please see Worcestershire's Local Authority Offer to see what is ‘Ordinarily Available’ In Worcestershire schools.</a:t>
            </a:r>
          </a:p>
          <a:p>
            <a:pPr marL="0" indent="0">
              <a:buNone/>
            </a:pPr>
            <a:endParaRPr lang="en-GB" sz="2000" dirty="0">
              <a:latin typeface="Comic Sans MS" panose="030F0702030302020204" pitchFamily="66" charset="0"/>
            </a:endParaRPr>
          </a:p>
          <a:p>
            <a:pPr marL="0" indent="0">
              <a:buNone/>
            </a:pPr>
            <a:r>
              <a:rPr lang="en-GB" sz="2000" dirty="0">
                <a:latin typeface="Comic Sans MS" panose="030F0702030302020204" pitchFamily="66" charset="0"/>
              </a:rPr>
              <a:t>Information about Worcestershire’s Local Offer can be found on the Worcestershire County Council website.</a:t>
            </a:r>
          </a:p>
          <a:p>
            <a:pPr marL="0" indent="0">
              <a:buNone/>
            </a:pPr>
            <a:r>
              <a:rPr lang="en-GB" sz="2000" dirty="0">
                <a:latin typeface="Comic Sans MS" panose="030F0702030302020204" pitchFamily="66" charset="0"/>
                <a:hlinkClick r:id="rId3"/>
              </a:rPr>
              <a:t>https://www.worcestershire.gov.uk/sendlocaloffer</a:t>
            </a:r>
            <a:r>
              <a:rPr lang="en-GB" sz="2000" dirty="0">
                <a:latin typeface="Comic Sans MS" panose="030F0702030302020204" pitchFamily="66" charset="0"/>
              </a:rPr>
              <a:t>  </a:t>
            </a:r>
          </a:p>
          <a:p>
            <a:pPr marL="0" indent="0">
              <a:buNone/>
            </a:pPr>
            <a:endParaRPr lang="en-GB" sz="2000" dirty="0">
              <a:latin typeface="Comic Sans MS" panose="030F0702030302020204" pitchFamily="66" charset="0"/>
            </a:endParaRPr>
          </a:p>
          <a:p>
            <a:pPr marL="0" indent="0">
              <a:buNone/>
            </a:pPr>
            <a:r>
              <a:rPr lang="en-GB" sz="2000" dirty="0">
                <a:latin typeface="Comic Sans MS" panose="030F0702030302020204" pitchFamily="66" charset="0"/>
              </a:rPr>
              <a:t>You can contact Worcestershire County Council through the methods below:</a:t>
            </a:r>
          </a:p>
          <a:p>
            <a:pPr marL="0" indent="0">
              <a:buNone/>
            </a:pPr>
            <a:r>
              <a:rPr lang="en-GB" sz="2000" dirty="0">
                <a:latin typeface="Comic Sans MS" panose="030F0702030302020204" pitchFamily="66" charset="0"/>
              </a:rPr>
              <a:t>Call the SEND Services Helpline on 01905 845579</a:t>
            </a:r>
          </a:p>
          <a:p>
            <a:pPr marL="0" indent="0">
              <a:buNone/>
            </a:pPr>
            <a:r>
              <a:rPr lang="en-GB" sz="2000" dirty="0">
                <a:latin typeface="Comic Sans MS" panose="030F0702030302020204" pitchFamily="66" charset="0"/>
              </a:rPr>
              <a:t>Email SEND Services on SEN@worcschildrenfirst.org.uk </a:t>
            </a:r>
          </a:p>
          <a:p>
            <a:pPr marL="0" indent="0">
              <a:buNone/>
            </a:pPr>
            <a:endParaRPr lang="en-GB" sz="2500" dirty="0">
              <a:latin typeface="Kinetic Letters" panose="00000500000000000000" pitchFamily="50" charset="0"/>
            </a:endParaRPr>
          </a:p>
          <a:p>
            <a:pPr marL="0" indent="0">
              <a:buNone/>
            </a:pPr>
            <a:endParaRPr lang="en-GB" sz="2500" dirty="0">
              <a:latin typeface="Kinetic Letters" panose="00000500000000000000" pitchFamily="50" charset="0"/>
            </a:endParaRPr>
          </a:p>
        </p:txBody>
      </p:sp>
      <p:sp>
        <p:nvSpPr>
          <p:cNvPr id="5" name="TextBox 4">
            <a:extLst>
              <a:ext uri="{FF2B5EF4-FFF2-40B4-BE49-F238E27FC236}">
                <a16:creationId xmlns:a16="http://schemas.microsoft.com/office/drawing/2014/main" id="{92A9D7B4-2E51-4CE3-A2A2-C4264C27AB8C}"/>
              </a:ext>
            </a:extLst>
          </p:cNvPr>
          <p:cNvSpPr txBox="1"/>
          <p:nvPr/>
        </p:nvSpPr>
        <p:spPr>
          <a:xfrm>
            <a:off x="10126767" y="5468454"/>
            <a:ext cx="1440082" cy="1015663"/>
          </a:xfrm>
          <a:prstGeom prst="rect">
            <a:avLst/>
          </a:prstGeom>
          <a:gradFill>
            <a:gsLst>
              <a:gs pos="0">
                <a:srgbClr val="00B050"/>
              </a:gs>
              <a:gs pos="100000">
                <a:srgbClr val="92D050"/>
              </a:gs>
            </a:gsLst>
            <a:lin ang="5400000" scaled="1"/>
          </a:gradFill>
          <a:ln w="38100">
            <a:solidFill>
              <a:schemeClr val="tx1"/>
            </a:solidFill>
          </a:ln>
        </p:spPr>
        <p:txBody>
          <a:bodyPr wrap="square" rtlCol="0">
            <a:spAutoFit/>
          </a:bodyPr>
          <a:lstStyle/>
          <a:p>
            <a:pPr algn="ctr"/>
            <a:r>
              <a:rPr lang="en-GB" sz="2000" dirty="0">
                <a:latin typeface="Comic Sans MS" panose="030F0702030302020204" pitchFamily="66" charset="0"/>
                <a:hlinkClick r:id="rId4" action="ppaction://hlinksldjump">
                  <a:extLst>
                    <a:ext uri="{A12FA001-AC4F-418D-AE19-62706E023703}">
                      <ahyp:hlinkClr xmlns:ahyp="http://schemas.microsoft.com/office/drawing/2018/hyperlinkcolor" val="tx"/>
                    </a:ext>
                  </a:extLst>
                </a:hlinkClick>
              </a:rPr>
              <a:t>Return to ‘quick links’</a:t>
            </a:r>
            <a:endParaRPr lang="en-GB" sz="2000" dirty="0">
              <a:latin typeface="Comic Sans MS" panose="030F0702030302020204" pitchFamily="66" charset="0"/>
            </a:endParaRPr>
          </a:p>
        </p:txBody>
      </p:sp>
    </p:spTree>
    <p:extLst>
      <p:ext uri="{BB962C8B-B14F-4D97-AF65-F5344CB8AC3E}">
        <p14:creationId xmlns:p14="http://schemas.microsoft.com/office/powerpoint/2010/main" val="6868305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695127" y="1148807"/>
            <a:ext cx="8976049" cy="1005661"/>
          </a:xfrm>
        </p:spPr>
        <p:txBody>
          <a:bodyPr/>
          <a:lstStyle/>
          <a:p>
            <a:pPr algn="just"/>
            <a:r>
              <a:rPr lang="en-GB" sz="3800" b="1" dirty="0">
                <a:solidFill>
                  <a:srgbClr val="00B050"/>
                </a:solidFill>
                <a:latin typeface="Comic Sans MS" panose="030F0702030302020204" pitchFamily="66" charset="0"/>
              </a:rPr>
              <a:t>How do I contact the school?</a:t>
            </a: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extLst>
              <a:ext uri="{FF2B5EF4-FFF2-40B4-BE49-F238E27FC236}">
                <a16:creationId xmlns:a16="http://schemas.microsoft.com/office/drawing/2014/main" id="{D480D361-5414-4EDD-9220-7F34262161A7}"/>
              </a:ext>
            </a:extLst>
          </p:cNvPr>
          <p:cNvSpPr txBox="1"/>
          <p:nvPr/>
        </p:nvSpPr>
        <p:spPr>
          <a:xfrm>
            <a:off x="410541" y="2154468"/>
            <a:ext cx="9545219" cy="4478149"/>
          </a:xfrm>
          <a:prstGeom prst="rect">
            <a:avLst/>
          </a:prstGeom>
          <a:noFill/>
        </p:spPr>
        <p:txBody>
          <a:bodyPr wrap="square">
            <a:spAutoFit/>
          </a:bodyPr>
          <a:lstStyle/>
          <a:p>
            <a:pPr marL="0" indent="0">
              <a:buNone/>
            </a:pPr>
            <a:r>
              <a:rPr lang="en-GB" sz="2000" dirty="0">
                <a:latin typeface="Comic Sans MS" panose="030F0702030302020204" pitchFamily="66" charset="0"/>
              </a:rPr>
              <a:t>Write to: Arrow Valley First School, Colts Lane, </a:t>
            </a:r>
            <a:r>
              <a:rPr lang="en-GB" sz="2000" dirty="0" err="1">
                <a:latin typeface="Comic Sans MS" panose="030F0702030302020204" pitchFamily="66" charset="0"/>
              </a:rPr>
              <a:t>Winyates</a:t>
            </a:r>
            <a:r>
              <a:rPr lang="en-GB" sz="2000" dirty="0">
                <a:latin typeface="Comic Sans MS" panose="030F0702030302020204" pitchFamily="66" charset="0"/>
              </a:rPr>
              <a:t> West, Redditch,  B98 0LH.</a:t>
            </a:r>
          </a:p>
          <a:p>
            <a:pPr marL="0" indent="0">
              <a:buNone/>
            </a:pPr>
            <a:r>
              <a:rPr lang="en-GB" sz="2000" dirty="0">
                <a:latin typeface="Comic Sans MS" panose="030F0702030302020204" pitchFamily="66" charset="0"/>
              </a:rPr>
              <a:t>Telephone : 01527 528111</a:t>
            </a:r>
          </a:p>
          <a:p>
            <a:pPr marL="0" indent="0">
              <a:buNone/>
            </a:pPr>
            <a:r>
              <a:rPr lang="en-GB" sz="2000" dirty="0">
                <a:latin typeface="Comic Sans MS" panose="030F0702030302020204" pitchFamily="66" charset="0"/>
              </a:rPr>
              <a:t>Email: office:@arrowvalleyfirstschool.co.uk</a:t>
            </a:r>
          </a:p>
          <a:p>
            <a:pPr marL="0" indent="0">
              <a:buNone/>
            </a:pPr>
            <a:endParaRPr lang="en-GB" sz="2000" dirty="0">
              <a:latin typeface="Comic Sans MS" panose="030F0702030302020204" pitchFamily="66" charset="0"/>
            </a:endParaRPr>
          </a:p>
          <a:p>
            <a:pPr marL="0" indent="0">
              <a:buNone/>
            </a:pPr>
            <a:r>
              <a:rPr lang="en-GB" sz="2000" dirty="0">
                <a:latin typeface="Comic Sans MS" panose="030F0702030302020204" pitchFamily="66" charset="0"/>
              </a:rPr>
              <a:t>Principal with Responsibility for Safeguarding – Mrs Sarah Allen. </a:t>
            </a:r>
            <a:r>
              <a:rPr lang="en-GB" sz="2000" dirty="0">
                <a:latin typeface="Comic Sans MS" panose="030F0702030302020204" pitchFamily="66" charset="0"/>
                <a:hlinkClick r:id="rId3"/>
              </a:rPr>
              <a:t>head@arrowvalleyfirstschool.co.uk</a:t>
            </a:r>
            <a:endParaRPr lang="en-GB" sz="2000" dirty="0">
              <a:latin typeface="Comic Sans MS" panose="030F0702030302020204" pitchFamily="66" charset="0"/>
            </a:endParaRPr>
          </a:p>
          <a:p>
            <a:pPr marL="0" indent="0">
              <a:buNone/>
            </a:pPr>
            <a:r>
              <a:rPr lang="en-GB" sz="2000" dirty="0">
                <a:latin typeface="Comic Sans MS" panose="030F0702030302020204" pitchFamily="66" charset="0"/>
              </a:rPr>
              <a:t>Special Educational Needs Coordinator – Miss Holly Adams. </a:t>
            </a:r>
            <a:r>
              <a:rPr lang="en-GB" sz="2000" dirty="0">
                <a:latin typeface="Comic Sans MS" panose="030F0702030302020204" pitchFamily="66" charset="0"/>
                <a:hlinkClick r:id="rId4"/>
              </a:rPr>
              <a:t>hadams@arrowvalleyfirstschool.co.uk</a:t>
            </a:r>
            <a:endParaRPr lang="en-GB" sz="2000" dirty="0">
              <a:latin typeface="Comic Sans MS" panose="030F0702030302020204" pitchFamily="66" charset="0"/>
            </a:endParaRPr>
          </a:p>
          <a:p>
            <a:pPr marL="0" indent="0">
              <a:buNone/>
            </a:pPr>
            <a:r>
              <a:rPr lang="en-GB" sz="2000" dirty="0">
                <a:latin typeface="Comic Sans MS" panose="030F0702030302020204" pitchFamily="66" charset="0"/>
              </a:rPr>
              <a:t>Access and Inclusion Lead – Miss Holly Adams. </a:t>
            </a:r>
            <a:r>
              <a:rPr lang="en-GB" sz="2000" dirty="0">
                <a:latin typeface="Comic Sans MS" panose="030F0702030302020204" pitchFamily="66" charset="0"/>
                <a:hlinkClick r:id="rId4"/>
              </a:rPr>
              <a:t>hadams@arrowvalleyfirstschool.co.uk</a:t>
            </a:r>
            <a:endParaRPr lang="en-GB" sz="2000" dirty="0">
              <a:latin typeface="Comic Sans MS" panose="030F0702030302020204" pitchFamily="66" charset="0"/>
            </a:endParaRPr>
          </a:p>
          <a:p>
            <a:pPr marL="0" indent="0">
              <a:buNone/>
            </a:pPr>
            <a:r>
              <a:rPr lang="en-GB" sz="2000" dirty="0">
                <a:latin typeface="Comic Sans MS" panose="030F0702030302020204" pitchFamily="66" charset="0"/>
              </a:rPr>
              <a:t>Governor for Special Education Needs – Mrs Nicola Robinson. c/o </a:t>
            </a:r>
            <a:r>
              <a:rPr lang="en-GB" sz="2000" dirty="0">
                <a:latin typeface="Comic Sans MS" panose="030F0702030302020204" pitchFamily="66" charset="0"/>
                <a:hlinkClick r:id="rId5"/>
              </a:rPr>
              <a:t>office@arrowvalleyfirstschool.co.uk</a:t>
            </a:r>
            <a:r>
              <a:rPr lang="en-GB" sz="2000" dirty="0">
                <a:latin typeface="Comic Sans MS" panose="030F0702030302020204" pitchFamily="66" charset="0"/>
              </a:rPr>
              <a:t> </a:t>
            </a:r>
          </a:p>
          <a:p>
            <a:pPr marL="0" indent="0">
              <a:buNone/>
            </a:pPr>
            <a:endParaRPr lang="en-GB" sz="2500" dirty="0">
              <a:latin typeface="Kinetic Letters" panose="00000500000000000000" pitchFamily="50" charset="0"/>
            </a:endParaRPr>
          </a:p>
        </p:txBody>
      </p:sp>
      <p:sp>
        <p:nvSpPr>
          <p:cNvPr id="5" name="TextBox 4">
            <a:extLst>
              <a:ext uri="{FF2B5EF4-FFF2-40B4-BE49-F238E27FC236}">
                <a16:creationId xmlns:a16="http://schemas.microsoft.com/office/drawing/2014/main" id="{17D35EED-FB97-41F6-AF60-578387195D91}"/>
              </a:ext>
            </a:extLst>
          </p:cNvPr>
          <p:cNvSpPr txBox="1"/>
          <p:nvPr/>
        </p:nvSpPr>
        <p:spPr>
          <a:xfrm>
            <a:off x="10126767" y="5468454"/>
            <a:ext cx="1440082" cy="1015663"/>
          </a:xfrm>
          <a:prstGeom prst="rect">
            <a:avLst/>
          </a:prstGeom>
          <a:gradFill>
            <a:gsLst>
              <a:gs pos="0">
                <a:srgbClr val="00B050"/>
              </a:gs>
              <a:gs pos="100000">
                <a:srgbClr val="92D050"/>
              </a:gs>
            </a:gsLst>
            <a:lin ang="5400000" scaled="1"/>
          </a:gradFill>
          <a:ln w="38100">
            <a:solidFill>
              <a:schemeClr val="tx1"/>
            </a:solidFill>
          </a:ln>
        </p:spPr>
        <p:txBody>
          <a:bodyPr wrap="square" rtlCol="0">
            <a:spAutoFit/>
          </a:bodyPr>
          <a:lstStyle/>
          <a:p>
            <a:pPr algn="ctr"/>
            <a:r>
              <a:rPr lang="en-GB" sz="2000" dirty="0">
                <a:latin typeface="Comic Sans MS" panose="030F0702030302020204" pitchFamily="66" charset="0"/>
                <a:hlinkClick r:id="rId6" action="ppaction://hlinksldjump">
                  <a:extLst>
                    <a:ext uri="{A12FA001-AC4F-418D-AE19-62706E023703}">
                      <ahyp:hlinkClr xmlns:ahyp="http://schemas.microsoft.com/office/drawing/2018/hyperlinkcolor" val="tx"/>
                    </a:ext>
                  </a:extLst>
                </a:hlinkClick>
              </a:rPr>
              <a:t>Return to ‘quick links’</a:t>
            </a:r>
            <a:endParaRPr lang="en-GB" sz="2000" dirty="0">
              <a:latin typeface="Comic Sans MS" panose="030F0702030302020204" pitchFamily="66" charset="0"/>
            </a:endParaRPr>
          </a:p>
        </p:txBody>
      </p:sp>
    </p:spTree>
    <p:extLst>
      <p:ext uri="{BB962C8B-B14F-4D97-AF65-F5344CB8AC3E}">
        <p14:creationId xmlns:p14="http://schemas.microsoft.com/office/powerpoint/2010/main" val="12092522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695127" y="1347214"/>
            <a:ext cx="8976049" cy="1005661"/>
          </a:xfrm>
        </p:spPr>
        <p:txBody>
          <a:bodyPr/>
          <a:lstStyle/>
          <a:p>
            <a:pPr algn="just"/>
            <a:r>
              <a:rPr lang="en-GB" sz="3800" b="1" dirty="0">
                <a:solidFill>
                  <a:srgbClr val="00B050"/>
                </a:solidFill>
                <a:latin typeface="Comic Sans MS" panose="030F0702030302020204" pitchFamily="66" charset="0"/>
              </a:rPr>
              <a:t>Which other support services can help me?</a:t>
            </a: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extLst>
              <a:ext uri="{FF2B5EF4-FFF2-40B4-BE49-F238E27FC236}">
                <a16:creationId xmlns:a16="http://schemas.microsoft.com/office/drawing/2014/main" id="{D480D361-5414-4EDD-9220-7F34262161A7}"/>
              </a:ext>
            </a:extLst>
          </p:cNvPr>
          <p:cNvSpPr txBox="1"/>
          <p:nvPr/>
        </p:nvSpPr>
        <p:spPr>
          <a:xfrm>
            <a:off x="694248" y="2512932"/>
            <a:ext cx="9545219" cy="2015936"/>
          </a:xfrm>
          <a:prstGeom prst="rect">
            <a:avLst/>
          </a:prstGeom>
          <a:noFill/>
        </p:spPr>
        <p:txBody>
          <a:bodyPr wrap="square">
            <a:spAutoFit/>
          </a:bodyPr>
          <a:lstStyle/>
          <a:p>
            <a:pPr marL="0" indent="0">
              <a:buNone/>
            </a:pPr>
            <a:r>
              <a:rPr lang="en-GB" sz="2000" dirty="0">
                <a:latin typeface="Comic Sans MS" panose="030F0702030302020204" pitchFamily="66" charset="0"/>
              </a:rPr>
              <a:t>We will support any parent who requests additional help and signpost or refer to the appropriate service where we can.</a:t>
            </a:r>
          </a:p>
          <a:p>
            <a:pPr marL="0" indent="0">
              <a:buNone/>
            </a:pPr>
            <a:endParaRPr lang="en-GB" sz="2000" dirty="0">
              <a:latin typeface="Comic Sans MS" panose="030F0702030302020204" pitchFamily="66" charset="0"/>
            </a:endParaRPr>
          </a:p>
          <a:p>
            <a:pPr marL="0" indent="0">
              <a:buNone/>
            </a:pPr>
            <a:r>
              <a:rPr lang="en-GB" sz="2000" dirty="0">
                <a:latin typeface="Comic Sans MS" panose="030F0702030302020204" pitchFamily="66" charset="0"/>
              </a:rPr>
              <a:t>However, in the meantime there are many services available online for advice and guidance.</a:t>
            </a:r>
          </a:p>
          <a:p>
            <a:pPr marL="0" indent="0">
              <a:buNone/>
            </a:pPr>
            <a:endParaRPr lang="en-GB" sz="2500" dirty="0">
              <a:latin typeface="Kinetic Letters" panose="00000500000000000000" pitchFamily="50" charset="0"/>
            </a:endParaRPr>
          </a:p>
        </p:txBody>
      </p:sp>
      <p:sp>
        <p:nvSpPr>
          <p:cNvPr id="5" name="TextBox 4">
            <a:extLst>
              <a:ext uri="{FF2B5EF4-FFF2-40B4-BE49-F238E27FC236}">
                <a16:creationId xmlns:a16="http://schemas.microsoft.com/office/drawing/2014/main" id="{DAC5C134-BB89-4C7C-95F5-B6D63AFD9F6D}"/>
              </a:ext>
            </a:extLst>
          </p:cNvPr>
          <p:cNvSpPr txBox="1"/>
          <p:nvPr/>
        </p:nvSpPr>
        <p:spPr>
          <a:xfrm>
            <a:off x="10126767" y="5468454"/>
            <a:ext cx="1440082" cy="1015663"/>
          </a:xfrm>
          <a:prstGeom prst="rect">
            <a:avLst/>
          </a:prstGeom>
          <a:gradFill>
            <a:gsLst>
              <a:gs pos="0">
                <a:srgbClr val="00B050"/>
              </a:gs>
              <a:gs pos="100000">
                <a:srgbClr val="92D050"/>
              </a:gs>
            </a:gsLst>
            <a:lin ang="5400000" scaled="1"/>
          </a:gradFill>
          <a:ln w="38100">
            <a:solidFill>
              <a:schemeClr val="tx1"/>
            </a:solidFill>
          </a:ln>
        </p:spPr>
        <p:txBody>
          <a:bodyPr wrap="square" rtlCol="0">
            <a:spAutoFit/>
          </a:bodyPr>
          <a:lstStyle/>
          <a:p>
            <a:pPr algn="ctr"/>
            <a:r>
              <a:rPr lang="en-GB" sz="2000" dirty="0">
                <a:latin typeface="Comic Sans MS" panose="030F0702030302020204" pitchFamily="66" charset="0"/>
                <a:hlinkClick r:id="rId3" action="ppaction://hlinksldjump">
                  <a:extLst>
                    <a:ext uri="{A12FA001-AC4F-418D-AE19-62706E023703}">
                      <ahyp:hlinkClr xmlns:ahyp="http://schemas.microsoft.com/office/drawing/2018/hyperlinkcolor" val="tx"/>
                    </a:ext>
                  </a:extLst>
                </a:hlinkClick>
              </a:rPr>
              <a:t>Return to ‘quick links’</a:t>
            </a:r>
            <a:endParaRPr lang="en-GB" sz="2000" dirty="0">
              <a:latin typeface="Comic Sans MS" panose="030F0702030302020204" pitchFamily="66" charset="0"/>
            </a:endParaRPr>
          </a:p>
        </p:txBody>
      </p:sp>
    </p:spTree>
    <p:extLst>
      <p:ext uri="{BB962C8B-B14F-4D97-AF65-F5344CB8AC3E}">
        <p14:creationId xmlns:p14="http://schemas.microsoft.com/office/powerpoint/2010/main" val="2805745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735757" y="1148807"/>
            <a:ext cx="8865443" cy="1005661"/>
          </a:xfrm>
        </p:spPr>
        <p:txBody>
          <a:bodyPr/>
          <a:lstStyle/>
          <a:p>
            <a:pPr algn="just"/>
            <a:r>
              <a:rPr lang="en-GB" sz="3800" b="1" dirty="0">
                <a:solidFill>
                  <a:srgbClr val="00B050"/>
                </a:solidFill>
                <a:latin typeface="Comic Sans MS" panose="030F0702030302020204" pitchFamily="66" charset="0"/>
              </a:rPr>
              <a:t>Areas of Special Educational Needs.</a:t>
            </a: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extLst>
              <a:ext uri="{FF2B5EF4-FFF2-40B4-BE49-F238E27FC236}">
                <a16:creationId xmlns:a16="http://schemas.microsoft.com/office/drawing/2014/main" id="{D480D361-5414-4EDD-9220-7F34262161A7}"/>
              </a:ext>
            </a:extLst>
          </p:cNvPr>
          <p:cNvSpPr txBox="1"/>
          <p:nvPr/>
        </p:nvSpPr>
        <p:spPr>
          <a:xfrm>
            <a:off x="625150" y="2154468"/>
            <a:ext cx="8976049" cy="3785652"/>
          </a:xfrm>
          <a:prstGeom prst="rect">
            <a:avLst/>
          </a:prstGeom>
          <a:noFill/>
        </p:spPr>
        <p:txBody>
          <a:bodyPr wrap="square">
            <a:spAutoFit/>
          </a:bodyPr>
          <a:lstStyle/>
          <a:p>
            <a:pPr marL="0" indent="0" algn="just">
              <a:buNone/>
            </a:pPr>
            <a:r>
              <a:rPr lang="en-US" sz="2000" dirty="0">
                <a:latin typeface="Comic Sans MS" panose="030F0702030302020204" pitchFamily="66" charset="0"/>
              </a:rPr>
              <a:t>At Arrow Valley First School we recognise that every child is different and therefore, the needs of every pupil are different.  This is reflected in the provision that we offer for pupils with SEND.</a:t>
            </a:r>
          </a:p>
          <a:p>
            <a:pPr marL="0" indent="0">
              <a:buNone/>
            </a:pPr>
            <a:endParaRPr lang="en-US" sz="2000" dirty="0">
              <a:latin typeface="Comic Sans MS" panose="030F0702030302020204" pitchFamily="66" charset="0"/>
            </a:endParaRPr>
          </a:p>
          <a:p>
            <a:pPr marL="0" indent="0">
              <a:buNone/>
            </a:pPr>
            <a:r>
              <a:rPr lang="en-US" sz="2000" dirty="0">
                <a:latin typeface="Comic Sans MS" panose="030F0702030302020204" pitchFamily="66" charset="0"/>
              </a:rPr>
              <a:t>The fours identified areas of need are :</a:t>
            </a:r>
          </a:p>
          <a:p>
            <a:pPr marL="342900" indent="-342900">
              <a:buClr>
                <a:srgbClr val="00B050"/>
              </a:buClr>
              <a:buFont typeface="Arial" panose="020B0604020202020204" pitchFamily="34" charset="0"/>
              <a:buChar char="•"/>
            </a:pPr>
            <a:r>
              <a:rPr lang="en-US" sz="2000" dirty="0">
                <a:latin typeface="Comic Sans MS" panose="030F0702030302020204" pitchFamily="66" charset="0"/>
              </a:rPr>
              <a:t>Communication and interaction</a:t>
            </a:r>
          </a:p>
          <a:p>
            <a:pPr marL="342900" indent="-342900">
              <a:buClr>
                <a:srgbClr val="00B050"/>
              </a:buClr>
              <a:buFont typeface="Arial" panose="020B0604020202020204" pitchFamily="34" charset="0"/>
              <a:buChar char="•"/>
            </a:pPr>
            <a:r>
              <a:rPr lang="en-US" sz="2000" dirty="0">
                <a:latin typeface="Comic Sans MS" panose="030F0702030302020204" pitchFamily="66" charset="0"/>
              </a:rPr>
              <a:t>Cognition and Learning</a:t>
            </a:r>
          </a:p>
          <a:p>
            <a:pPr marL="342900" indent="-342900">
              <a:buClr>
                <a:srgbClr val="00B050"/>
              </a:buClr>
              <a:buFont typeface="Arial" panose="020B0604020202020204" pitchFamily="34" charset="0"/>
              <a:buChar char="•"/>
            </a:pPr>
            <a:r>
              <a:rPr lang="en-US" sz="2000" dirty="0">
                <a:latin typeface="Comic Sans MS" panose="030F0702030302020204" pitchFamily="66" charset="0"/>
              </a:rPr>
              <a:t>Social, Emotional and Mental Health</a:t>
            </a:r>
          </a:p>
          <a:p>
            <a:pPr marL="342900" indent="-342900">
              <a:buClr>
                <a:srgbClr val="00B050"/>
              </a:buClr>
              <a:buFont typeface="Arial" panose="020B0604020202020204" pitchFamily="34" charset="0"/>
              <a:buChar char="•"/>
            </a:pPr>
            <a:r>
              <a:rPr lang="en-US" sz="2000" dirty="0">
                <a:latin typeface="Comic Sans MS" panose="030F0702030302020204" pitchFamily="66" charset="0"/>
              </a:rPr>
              <a:t>Sensory and Physical needs</a:t>
            </a:r>
          </a:p>
          <a:p>
            <a:pPr marL="0" indent="0">
              <a:buNone/>
            </a:pPr>
            <a:endParaRPr lang="en-US" sz="2000" dirty="0">
              <a:latin typeface="Comic Sans MS" panose="030F0702030302020204" pitchFamily="66" charset="0"/>
            </a:endParaRPr>
          </a:p>
          <a:p>
            <a:pPr marL="0" indent="0" algn="just">
              <a:buNone/>
            </a:pPr>
            <a:r>
              <a:rPr lang="en-US" sz="2000" dirty="0">
                <a:latin typeface="Comic Sans MS" panose="030F0702030302020204" pitchFamily="66" charset="0"/>
              </a:rPr>
              <a:t>The support given to pupils will depend on what their specific needs are within these areas.</a:t>
            </a:r>
            <a:endParaRPr lang="en-GB" sz="2000" dirty="0">
              <a:latin typeface="Comic Sans MS" panose="030F0702030302020204" pitchFamily="66" charset="0"/>
            </a:endParaRPr>
          </a:p>
        </p:txBody>
      </p:sp>
    </p:spTree>
    <p:extLst>
      <p:ext uri="{BB962C8B-B14F-4D97-AF65-F5344CB8AC3E}">
        <p14:creationId xmlns:p14="http://schemas.microsoft.com/office/powerpoint/2010/main" val="397382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735757" y="850228"/>
            <a:ext cx="8865443" cy="1005661"/>
          </a:xfrm>
        </p:spPr>
        <p:txBody>
          <a:bodyPr/>
          <a:lstStyle/>
          <a:p>
            <a:pPr algn="just"/>
            <a:r>
              <a:rPr lang="en-GB" sz="3800" b="1" dirty="0">
                <a:solidFill>
                  <a:srgbClr val="00B050"/>
                </a:solidFill>
                <a:latin typeface="Comic Sans MS" panose="030F0702030302020204" pitchFamily="66" charset="0"/>
              </a:rPr>
              <a:t>Quick Links Page 1.</a:t>
            </a: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extLst>
              <a:ext uri="{FF2B5EF4-FFF2-40B4-BE49-F238E27FC236}">
                <a16:creationId xmlns:a16="http://schemas.microsoft.com/office/drawing/2014/main" id="{D480D361-5414-4EDD-9220-7F34262161A7}"/>
              </a:ext>
            </a:extLst>
          </p:cNvPr>
          <p:cNvSpPr txBox="1"/>
          <p:nvPr/>
        </p:nvSpPr>
        <p:spPr>
          <a:xfrm>
            <a:off x="487129" y="1855889"/>
            <a:ext cx="8976049" cy="4939814"/>
          </a:xfrm>
          <a:prstGeom prst="rect">
            <a:avLst/>
          </a:prstGeom>
          <a:noFill/>
        </p:spPr>
        <p:txBody>
          <a:bodyPr wrap="square" lIns="91440" tIns="45720" rIns="91440" bIns="45720" anchor="t">
            <a:spAutoFit/>
          </a:bodyPr>
          <a:lstStyle/>
          <a:p>
            <a:pPr marL="342900" marR="0" lvl="0" indent="-342900" algn="just" defTabSz="457200" rtl="0" eaLnBrk="1" fontAlgn="auto" latinLnBrk="0" hangingPunct="1">
              <a:lnSpc>
                <a:spcPct val="100000"/>
              </a:lnSpc>
              <a:spcBef>
                <a:spcPts val="1000"/>
              </a:spcBef>
              <a:spcAft>
                <a:spcPts val="0"/>
              </a:spcAft>
              <a:buClr>
                <a:srgbClr val="00B050"/>
              </a:buClr>
              <a:buSzPct val="80000"/>
              <a:buFont typeface="Wingdings 3" charset="2"/>
              <a:buChar char=""/>
              <a:tabLst/>
              <a:defRPr/>
            </a:pPr>
            <a:r>
              <a:rPr kumimoji="0" lang="en-GB" sz="2000" b="0" i="0" u="none" strike="noStrike" kern="1200" cap="none" spc="0" normalizeH="0" baseline="0" noProof="0" dirty="0">
                <a:ln>
                  <a:noFill/>
                </a:ln>
                <a:effectLst/>
                <a:uLnTx/>
                <a:uFillTx/>
                <a:latin typeface="Comic Sans MS" panose="030F0702030302020204" pitchFamily="66" charset="0"/>
                <a:hlinkClick r:id="rId3" action="ppaction://hlinksldjump">
                  <a:extLst>
                    <a:ext uri="{A12FA001-AC4F-418D-AE19-62706E023703}">
                      <ahyp:hlinkClr xmlns:ahyp="http://schemas.microsoft.com/office/drawing/2018/hyperlinkcolor" val="tx"/>
                    </a:ext>
                  </a:extLst>
                </a:hlinkClick>
              </a:rPr>
              <a:t>What should I do if I think my child has Special Educational needs</a:t>
            </a:r>
            <a:r>
              <a:rPr kumimoji="0" lang="en-GB" sz="2000" b="0" i="0" u="none" strike="noStrike" kern="1200" cap="none" spc="0" normalizeH="0" baseline="0" noProof="0" dirty="0">
                <a:ln>
                  <a:noFill/>
                </a:ln>
                <a:effectLst/>
                <a:uLnTx/>
                <a:uFillTx/>
                <a:latin typeface="Comic Sans MS" panose="030F0702030302020204" pitchFamily="66" charset="0"/>
              </a:rPr>
              <a:t>?</a:t>
            </a:r>
          </a:p>
          <a:p>
            <a:pPr marL="342900" marR="0" lvl="0" indent="-342900" algn="l" defTabSz="457200" rtl="0" eaLnBrk="1" fontAlgn="auto" latinLnBrk="0" hangingPunct="1">
              <a:lnSpc>
                <a:spcPct val="100000"/>
              </a:lnSpc>
              <a:spcBef>
                <a:spcPts val="1000"/>
              </a:spcBef>
              <a:spcAft>
                <a:spcPts val="0"/>
              </a:spcAft>
              <a:buClr>
                <a:srgbClr val="00B050"/>
              </a:buClr>
              <a:buSzPct val="80000"/>
              <a:buFont typeface="Wingdings 3" charset="2"/>
              <a:buChar char=""/>
              <a:tabLst/>
              <a:defRPr/>
            </a:pPr>
            <a:r>
              <a:rPr kumimoji="0" lang="en-US" sz="2000" b="0" i="0" u="none" strike="noStrike" kern="1200" cap="none" spc="0" normalizeH="0" baseline="0" noProof="0" dirty="0">
                <a:ln>
                  <a:noFill/>
                </a:ln>
                <a:effectLst/>
                <a:uLnTx/>
                <a:uFillTx/>
                <a:latin typeface="Comic Sans MS" panose="030F0702030302020204" pitchFamily="66" charset="0"/>
                <a:hlinkClick r:id="rId4" action="ppaction://hlinksldjump">
                  <a:extLst>
                    <a:ext uri="{A12FA001-AC4F-418D-AE19-62706E023703}">
                      <ahyp:hlinkClr xmlns:ahyp="http://schemas.microsoft.com/office/drawing/2018/hyperlinkcolor" val="tx"/>
                    </a:ext>
                  </a:extLst>
                </a:hlinkClick>
              </a:rPr>
              <a:t>How does the school know if a child needs additional help?</a:t>
            </a:r>
            <a:endParaRPr kumimoji="0" lang="en-US" sz="2000" b="0" i="0" u="none" strike="noStrike" kern="1200" cap="none" spc="0" normalizeH="0" baseline="0" noProof="0" dirty="0">
              <a:ln>
                <a:noFill/>
              </a:ln>
              <a:effectLst/>
              <a:uLnTx/>
              <a:uFillTx/>
              <a:latin typeface="Comic Sans MS" panose="030F0702030302020204" pitchFamily="66" charset="0"/>
            </a:endParaRPr>
          </a:p>
          <a:p>
            <a:pPr marL="342900" marR="0" lvl="0" indent="-342900" algn="l" defTabSz="457200" rtl="0" eaLnBrk="1" fontAlgn="auto" latinLnBrk="0" hangingPunct="1">
              <a:lnSpc>
                <a:spcPct val="100000"/>
              </a:lnSpc>
              <a:spcBef>
                <a:spcPts val="1000"/>
              </a:spcBef>
              <a:spcAft>
                <a:spcPts val="0"/>
              </a:spcAft>
              <a:buClr>
                <a:srgbClr val="00B050"/>
              </a:buClr>
              <a:buSzPct val="80000"/>
              <a:buFont typeface="Wingdings 3" charset="2"/>
              <a:buChar char=""/>
              <a:tabLst/>
              <a:defRPr/>
            </a:pPr>
            <a:r>
              <a:rPr kumimoji="0" lang="en-US" sz="2000" b="0" i="0" u="none" strike="noStrike" kern="1200" cap="none" spc="0" normalizeH="0" baseline="0" noProof="0" dirty="0">
                <a:ln>
                  <a:noFill/>
                </a:ln>
                <a:effectLst/>
                <a:uLnTx/>
                <a:uFillTx/>
                <a:latin typeface="Comic Sans MS" panose="030F0702030302020204" pitchFamily="66" charset="0"/>
                <a:hlinkClick r:id="rId5" action="ppaction://hlinksldjump">
                  <a:extLst>
                    <a:ext uri="{A12FA001-AC4F-418D-AE19-62706E023703}">
                      <ahyp:hlinkClr xmlns:ahyp="http://schemas.microsoft.com/office/drawing/2018/hyperlinkcolor" val="tx"/>
                    </a:ext>
                  </a:extLst>
                </a:hlinkClick>
              </a:rPr>
              <a:t>How will both school and I know how my child is doing?</a:t>
            </a:r>
            <a:endParaRPr kumimoji="0" lang="en-US" sz="2000" b="0" i="0" u="none" strike="noStrike" kern="1200" cap="none" spc="0" normalizeH="0" baseline="0" noProof="0" dirty="0">
              <a:ln>
                <a:noFill/>
              </a:ln>
              <a:effectLst/>
              <a:uLnTx/>
              <a:uFillTx/>
              <a:latin typeface="Comic Sans MS" panose="030F0702030302020204" pitchFamily="66" charset="0"/>
            </a:endParaRPr>
          </a:p>
          <a:p>
            <a:pPr marL="342900" indent="-342900">
              <a:spcBef>
                <a:spcPts val="1000"/>
              </a:spcBef>
              <a:buClr>
                <a:srgbClr val="00B050"/>
              </a:buClr>
              <a:buSzPct val="80000"/>
              <a:buFont typeface="Wingdings 3" charset="2"/>
              <a:buChar char=""/>
              <a:defRPr/>
            </a:pPr>
            <a:r>
              <a:rPr kumimoji="0" lang="en-US" sz="2000" b="0" i="0" u="none" strike="noStrike" kern="1200" cap="none" spc="0" normalizeH="0" baseline="0" noProof="0" dirty="0">
                <a:ln>
                  <a:noFill/>
                </a:ln>
                <a:effectLst/>
                <a:uLnTx/>
                <a:uFillTx/>
                <a:latin typeface="Comic Sans MS"/>
                <a:hlinkClick r:id="rId6" action="ppaction://hlinksldjump">
                  <a:extLst>
                    <a:ext uri="{A12FA001-AC4F-418D-AE19-62706E023703}">
                      <ahyp:hlinkClr xmlns:ahyp="http://schemas.microsoft.com/office/drawing/2018/hyperlinkcolor" val="tx"/>
                    </a:ext>
                  </a:extLst>
                </a:hlinkClick>
              </a:rPr>
              <a:t>How will school help me </a:t>
            </a:r>
            <a:r>
              <a:rPr lang="en-US" sz="2000" dirty="0">
                <a:latin typeface="Comic Sans MS"/>
                <a:hlinkClick r:id="rId6" action="ppaction://hlinksldjump">
                  <a:extLst>
                    <a:ext uri="{A12FA001-AC4F-418D-AE19-62706E023703}">
                      <ahyp:hlinkClr xmlns:ahyp="http://schemas.microsoft.com/office/drawing/2018/hyperlinkcolor" val="tx"/>
                    </a:ext>
                  </a:extLst>
                </a:hlinkClick>
              </a:rPr>
              <a:t>to </a:t>
            </a:r>
            <a:r>
              <a:rPr kumimoji="0" lang="en-US" sz="2000" b="0" i="0" u="none" strike="noStrike" kern="1200" cap="none" spc="0" normalizeH="0" baseline="0" noProof="0" dirty="0">
                <a:ln>
                  <a:noFill/>
                </a:ln>
                <a:effectLst/>
                <a:uLnTx/>
                <a:uFillTx/>
                <a:latin typeface="Comic Sans MS"/>
                <a:hlinkClick r:id="rId6" action="ppaction://hlinksldjump">
                  <a:extLst>
                    <a:ext uri="{A12FA001-AC4F-418D-AE19-62706E023703}">
                      <ahyp:hlinkClr xmlns:ahyp="http://schemas.microsoft.com/office/drawing/2018/hyperlinkcolor" val="tx"/>
                    </a:ext>
                  </a:extLst>
                </a:hlinkClick>
              </a:rPr>
              <a:t>support my child’s learning?</a:t>
            </a:r>
            <a:endParaRPr kumimoji="0" lang="en-US" sz="2000" b="0" i="0" u="none" strike="noStrike" kern="1200" cap="none" spc="0" normalizeH="0" baseline="0" noProof="0" dirty="0">
              <a:ln>
                <a:noFill/>
              </a:ln>
              <a:effectLst/>
              <a:uLnTx/>
              <a:uFillTx/>
              <a:latin typeface="Comic Sans MS"/>
            </a:endParaRPr>
          </a:p>
          <a:p>
            <a:pPr marL="342900" marR="0" lvl="0" indent="-342900" algn="l" defTabSz="457200" rtl="0" eaLnBrk="1" fontAlgn="auto" latinLnBrk="0" hangingPunct="1">
              <a:lnSpc>
                <a:spcPct val="100000"/>
              </a:lnSpc>
              <a:spcBef>
                <a:spcPts val="1000"/>
              </a:spcBef>
              <a:spcAft>
                <a:spcPts val="0"/>
              </a:spcAft>
              <a:buClr>
                <a:srgbClr val="00B050"/>
              </a:buClr>
              <a:buSzPct val="80000"/>
              <a:buFont typeface="Wingdings 3" charset="2"/>
              <a:buChar char=""/>
              <a:tabLst/>
              <a:defRPr/>
            </a:pPr>
            <a:r>
              <a:rPr kumimoji="0" lang="en-US" sz="2000" b="0" i="0" u="none" strike="noStrike" kern="1200" cap="none" spc="0" normalizeH="0" baseline="0" noProof="0" dirty="0">
                <a:ln>
                  <a:noFill/>
                </a:ln>
                <a:effectLst/>
                <a:uLnTx/>
                <a:uFillTx/>
                <a:latin typeface="Comic Sans MS" panose="030F0702030302020204" pitchFamily="66" charset="0"/>
                <a:hlinkClick r:id="rId7" action="ppaction://hlinksldjump">
                  <a:extLst>
                    <a:ext uri="{A12FA001-AC4F-418D-AE19-62706E023703}">
                      <ahyp:hlinkClr xmlns:ahyp="http://schemas.microsoft.com/office/drawing/2018/hyperlinkcolor" val="tx"/>
                    </a:ext>
                  </a:extLst>
                </a:hlinkClick>
              </a:rPr>
              <a:t>How will the curriculum be matched to my child’s needs?</a:t>
            </a:r>
            <a:endParaRPr kumimoji="0" lang="en-US" sz="2000" b="0" i="0" u="none" strike="noStrike" kern="1200" cap="none" spc="0" normalizeH="0" baseline="0" noProof="0" dirty="0">
              <a:ln>
                <a:noFill/>
              </a:ln>
              <a:effectLst/>
              <a:uLnTx/>
              <a:uFillTx/>
              <a:latin typeface="Comic Sans MS" panose="030F0702030302020204" pitchFamily="66" charset="0"/>
            </a:endParaRPr>
          </a:p>
          <a:p>
            <a:pPr marL="342900" marR="0" lvl="0" indent="-342900" algn="l" defTabSz="457200" rtl="0" eaLnBrk="1" fontAlgn="auto" latinLnBrk="0" hangingPunct="1">
              <a:lnSpc>
                <a:spcPct val="100000"/>
              </a:lnSpc>
              <a:spcBef>
                <a:spcPts val="1000"/>
              </a:spcBef>
              <a:spcAft>
                <a:spcPts val="0"/>
              </a:spcAft>
              <a:buClr>
                <a:srgbClr val="00B050"/>
              </a:buClr>
              <a:buSzPct val="80000"/>
              <a:buFont typeface="Wingdings 3" charset="2"/>
              <a:buChar char=""/>
              <a:tabLst/>
              <a:defRPr/>
            </a:pPr>
            <a:r>
              <a:rPr kumimoji="0" lang="en-US" sz="2000" b="0" i="0" u="none" strike="noStrike" kern="1200" cap="none" spc="0" normalizeH="0" baseline="0" noProof="0" dirty="0">
                <a:ln>
                  <a:noFill/>
                </a:ln>
                <a:effectLst/>
                <a:uLnTx/>
                <a:uFillTx/>
                <a:latin typeface="Comic Sans MS" panose="030F0702030302020204" pitchFamily="66" charset="0"/>
                <a:hlinkClick r:id="rId8" action="ppaction://hlinksldjump">
                  <a:extLst>
                    <a:ext uri="{A12FA001-AC4F-418D-AE19-62706E023703}">
                      <ahyp:hlinkClr xmlns:ahyp="http://schemas.microsoft.com/office/drawing/2018/hyperlinkcolor" val="tx"/>
                    </a:ext>
                  </a:extLst>
                </a:hlinkClick>
              </a:rPr>
              <a:t>How are the school’s resources allocated and matched to children’s needs?</a:t>
            </a:r>
            <a:endParaRPr kumimoji="0" lang="en-US" sz="2000" b="0" i="0" u="none" strike="noStrike" kern="1200" cap="none" spc="0" normalizeH="0" baseline="0" noProof="0" dirty="0">
              <a:ln>
                <a:noFill/>
              </a:ln>
              <a:effectLst/>
              <a:uLnTx/>
              <a:uFillTx/>
              <a:latin typeface="Comic Sans MS" panose="030F0702030302020204" pitchFamily="66" charset="0"/>
            </a:endParaRPr>
          </a:p>
          <a:p>
            <a:pPr marL="342900" marR="0" lvl="0" indent="-342900" algn="l" defTabSz="457200" rtl="0" eaLnBrk="1" fontAlgn="auto" latinLnBrk="0" hangingPunct="1">
              <a:lnSpc>
                <a:spcPct val="100000"/>
              </a:lnSpc>
              <a:spcBef>
                <a:spcPts val="1000"/>
              </a:spcBef>
              <a:spcAft>
                <a:spcPts val="0"/>
              </a:spcAft>
              <a:buClr>
                <a:srgbClr val="00B050"/>
              </a:buClr>
              <a:buSzPct val="80000"/>
              <a:buFont typeface="Wingdings 3" charset="2"/>
              <a:buChar char=""/>
              <a:tabLst/>
              <a:defRPr/>
            </a:pPr>
            <a:r>
              <a:rPr kumimoji="0" lang="en-US" sz="2000" b="0" i="0" u="none" strike="noStrike" kern="1200" cap="none" spc="0" normalizeH="0" baseline="0" noProof="0" dirty="0">
                <a:ln>
                  <a:noFill/>
                </a:ln>
                <a:effectLst/>
                <a:uLnTx/>
                <a:uFillTx/>
                <a:latin typeface="Comic Sans MS" panose="030F0702030302020204" pitchFamily="66" charset="0"/>
                <a:hlinkClick r:id="rId9" action="ppaction://hlinksldjump">
                  <a:extLst>
                    <a:ext uri="{A12FA001-AC4F-418D-AE19-62706E023703}">
                      <ahyp:hlinkClr xmlns:ahyp="http://schemas.microsoft.com/office/drawing/2018/hyperlinkcolor" val="tx"/>
                    </a:ext>
                  </a:extLst>
                </a:hlinkClick>
              </a:rPr>
              <a:t>How will the school decide the type of support m</a:t>
            </a:r>
            <a:r>
              <a:rPr kumimoji="0" lang="en-GB" sz="2000" b="0" i="0" u="none" strike="noStrike" kern="1200" cap="none" spc="0" normalizeH="0" baseline="0" noProof="0" dirty="0">
                <a:ln>
                  <a:noFill/>
                </a:ln>
                <a:effectLst/>
                <a:uLnTx/>
                <a:uFillTx/>
                <a:latin typeface="Comic Sans MS" panose="030F0702030302020204" pitchFamily="66" charset="0"/>
                <a:hlinkClick r:id="rId9" action="ppaction://hlinksldjump">
                  <a:extLst>
                    <a:ext uri="{A12FA001-AC4F-418D-AE19-62706E023703}">
                      <ahyp:hlinkClr xmlns:ahyp="http://schemas.microsoft.com/office/drawing/2018/hyperlinkcolor" val="tx"/>
                    </a:ext>
                  </a:extLst>
                </a:hlinkClick>
              </a:rPr>
              <a:t>y child will receive?</a:t>
            </a:r>
            <a:endParaRPr kumimoji="0" lang="en-US" sz="2000" b="0" i="0" u="none" strike="noStrike" kern="1200" cap="none" spc="0" normalizeH="0" baseline="0" noProof="0" dirty="0">
              <a:ln>
                <a:noFill/>
              </a:ln>
              <a:effectLst/>
              <a:uLnTx/>
              <a:uFillTx/>
              <a:latin typeface="Comic Sans MS" panose="030F0702030302020204" pitchFamily="66" charset="0"/>
            </a:endParaRPr>
          </a:p>
          <a:p>
            <a:pPr marL="342900" marR="0" lvl="0" indent="-342900" algn="l" defTabSz="457200" rtl="0" eaLnBrk="1" fontAlgn="auto" latinLnBrk="0" hangingPunct="1">
              <a:lnSpc>
                <a:spcPct val="100000"/>
              </a:lnSpc>
              <a:spcBef>
                <a:spcPts val="1000"/>
              </a:spcBef>
              <a:spcAft>
                <a:spcPts val="0"/>
              </a:spcAft>
              <a:buClr>
                <a:srgbClr val="00B050"/>
              </a:buClr>
              <a:buSzPct val="80000"/>
              <a:buFont typeface="Wingdings 3" charset="2"/>
              <a:buChar char=""/>
              <a:tabLst/>
              <a:defRPr/>
            </a:pPr>
            <a:r>
              <a:rPr kumimoji="0" lang="en-US" sz="2000" b="0" i="0" u="none" strike="noStrike" kern="1200" cap="none" spc="0" normalizeH="0" baseline="0" noProof="0" dirty="0">
                <a:ln>
                  <a:noFill/>
                </a:ln>
                <a:effectLst/>
                <a:uLnTx/>
                <a:uFillTx/>
                <a:latin typeface="Comic Sans MS"/>
                <a:hlinkClick r:id="rId10" action="ppaction://hlinksldjump">
                  <a:extLst>
                    <a:ext uri="{A12FA001-AC4F-418D-AE19-62706E023703}">
                      <ahyp:hlinkClr xmlns:ahyp="http://schemas.microsoft.com/office/drawing/2018/hyperlinkcolor" val="tx"/>
                    </a:ext>
                  </a:extLst>
                </a:hlinkClick>
              </a:rPr>
              <a:t>How does the school </a:t>
            </a:r>
            <a:r>
              <a:rPr lang="en-US" sz="2000" dirty="0">
                <a:latin typeface="Comic Sans MS"/>
                <a:hlinkClick r:id="rId10" action="ppaction://hlinksldjump">
                  <a:extLst>
                    <a:ext uri="{A12FA001-AC4F-418D-AE19-62706E023703}">
                      <ahyp:hlinkClr xmlns:ahyp="http://schemas.microsoft.com/office/drawing/2018/hyperlinkcolor" val="tx"/>
                    </a:ext>
                  </a:extLst>
                </a:hlinkClick>
              </a:rPr>
              <a:t>decide</a:t>
            </a:r>
            <a:r>
              <a:rPr kumimoji="0" lang="en-US" sz="2000" b="0" i="0" u="none" strike="noStrike" kern="1200" cap="none" spc="0" normalizeH="0" baseline="0" noProof="0" dirty="0">
                <a:ln>
                  <a:noFill/>
                </a:ln>
                <a:effectLst/>
                <a:uLnTx/>
                <a:uFillTx/>
                <a:latin typeface="Comic Sans MS"/>
                <a:hlinkClick r:id="rId10" action="ppaction://hlinksldjump">
                  <a:extLst>
                    <a:ext uri="{A12FA001-AC4F-418D-AE19-62706E023703}">
                      <ahyp:hlinkClr xmlns:ahyp="http://schemas.microsoft.com/office/drawing/2018/hyperlinkcolor" val="tx"/>
                    </a:ext>
                  </a:extLst>
                </a:hlinkClick>
              </a:rPr>
              <a:t> whether the provision has been effective?</a:t>
            </a:r>
            <a:endParaRPr kumimoji="0" lang="en-US" sz="2000" b="0" i="0" u="none" strike="noStrike" kern="1200" cap="none" spc="0" normalizeH="0" baseline="0" noProof="0" dirty="0">
              <a:ln>
                <a:noFill/>
              </a:ln>
              <a:effectLst/>
              <a:uLnTx/>
              <a:uFillTx/>
              <a:latin typeface="Comic Sans MS"/>
            </a:endParaRPr>
          </a:p>
          <a:p>
            <a:pPr marL="342900" marR="0" lvl="0" indent="-342900" algn="l" defTabSz="457200" rtl="0" eaLnBrk="1" fontAlgn="auto" latinLnBrk="0" hangingPunct="1">
              <a:lnSpc>
                <a:spcPct val="100000"/>
              </a:lnSpc>
              <a:spcBef>
                <a:spcPts val="1000"/>
              </a:spcBef>
              <a:spcAft>
                <a:spcPts val="0"/>
              </a:spcAft>
              <a:buClr>
                <a:srgbClr val="00B050"/>
              </a:buClr>
              <a:buSzPct val="80000"/>
              <a:buFont typeface="Wingdings 3" charset="2"/>
              <a:buChar char=""/>
              <a:tabLst/>
              <a:defRPr/>
            </a:pPr>
            <a:r>
              <a:rPr kumimoji="0" lang="en-US" sz="2000" b="0" i="0" u="none" strike="noStrike" kern="1200" cap="none" spc="0" normalizeH="0" baseline="0" noProof="0" dirty="0">
                <a:ln>
                  <a:noFill/>
                </a:ln>
                <a:effectLst/>
                <a:uLnTx/>
                <a:uFillTx/>
                <a:latin typeface="Comic Sans MS" panose="030F0702030302020204" pitchFamily="66" charset="0"/>
                <a:hlinkClick r:id="rId11" action="ppaction://hlinksldjump">
                  <a:extLst>
                    <a:ext uri="{A12FA001-AC4F-418D-AE19-62706E023703}">
                      <ahyp:hlinkClr xmlns:ahyp="http://schemas.microsoft.com/office/drawing/2018/hyperlinkcolor" val="tx"/>
                    </a:ext>
                  </a:extLst>
                </a:hlinkClick>
              </a:rPr>
              <a:t>How will my child be included in activities outside the classroom?</a:t>
            </a:r>
            <a:endParaRPr kumimoji="0" lang="en-US" sz="2000" b="0" i="0" u="none" strike="noStrike" kern="1200" cap="none" spc="0" normalizeH="0" baseline="0" noProof="0" dirty="0">
              <a:ln>
                <a:noFill/>
              </a:ln>
              <a:effectLst/>
              <a:uLnTx/>
              <a:uFillTx/>
              <a:latin typeface="Comic Sans MS" panose="030F0702030302020204" pitchFamily="66" charset="0"/>
            </a:endParaRPr>
          </a:p>
          <a:p>
            <a:pPr marL="342900" indent="-342900">
              <a:spcBef>
                <a:spcPts val="1000"/>
              </a:spcBef>
              <a:buClr>
                <a:srgbClr val="00B050"/>
              </a:buClr>
              <a:buSzPct val="80000"/>
              <a:buFont typeface="Wingdings 3" charset="2"/>
              <a:buChar char=""/>
              <a:defRPr/>
            </a:pPr>
            <a:r>
              <a:rPr lang="en-US" sz="2000" dirty="0">
                <a:latin typeface="Comic Sans MS"/>
                <a:hlinkClick r:id="rId12" action="ppaction://hlinksldjump">
                  <a:extLst>
                    <a:ext uri="{A12FA001-AC4F-418D-AE19-62706E023703}">
                      <ahyp:hlinkClr xmlns:ahyp="http://schemas.microsoft.com/office/drawing/2018/hyperlinkcolor" val="tx"/>
                    </a:ext>
                  </a:extLst>
                </a:hlinkClick>
              </a:rPr>
              <a:t>How does the school provide additional support for my child’s overall wellbeing?</a:t>
            </a:r>
            <a:endParaRPr kumimoji="0" lang="en-US" sz="2000" b="0" i="0" u="none" strike="noStrike" kern="1200" cap="none" spc="0" normalizeH="0" baseline="0" noProof="0" dirty="0">
              <a:ln>
                <a:noFill/>
              </a:ln>
              <a:effectLst/>
              <a:uLnTx/>
              <a:uFillTx/>
              <a:latin typeface="Comic Sans MS"/>
            </a:endParaRPr>
          </a:p>
        </p:txBody>
      </p:sp>
    </p:spTree>
    <p:extLst>
      <p:ext uri="{BB962C8B-B14F-4D97-AF65-F5344CB8AC3E}">
        <p14:creationId xmlns:p14="http://schemas.microsoft.com/office/powerpoint/2010/main" val="3042300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735757" y="943535"/>
            <a:ext cx="8865443" cy="820764"/>
          </a:xfrm>
        </p:spPr>
        <p:txBody>
          <a:bodyPr/>
          <a:lstStyle/>
          <a:p>
            <a:pPr algn="just"/>
            <a:r>
              <a:rPr lang="en-GB" sz="3800" b="1" dirty="0">
                <a:solidFill>
                  <a:srgbClr val="00B050"/>
                </a:solidFill>
                <a:latin typeface="Comic Sans MS" panose="030F0702030302020204" pitchFamily="66" charset="0"/>
              </a:rPr>
              <a:t>Quick Links Page 2.</a:t>
            </a: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hlinkClick r:id="rId3" action="ppaction://hlinksldjump"/>
            <a:extLst>
              <a:ext uri="{FF2B5EF4-FFF2-40B4-BE49-F238E27FC236}">
                <a16:creationId xmlns:a16="http://schemas.microsoft.com/office/drawing/2014/main" id="{D480D361-5414-4EDD-9220-7F34262161A7}"/>
              </a:ext>
            </a:extLst>
          </p:cNvPr>
          <p:cNvSpPr txBox="1"/>
          <p:nvPr/>
        </p:nvSpPr>
        <p:spPr>
          <a:xfrm>
            <a:off x="625151" y="1764298"/>
            <a:ext cx="8976049" cy="4939814"/>
          </a:xfrm>
          <a:prstGeom prst="rect">
            <a:avLst/>
          </a:prstGeom>
          <a:noFill/>
        </p:spPr>
        <p:txBody>
          <a:bodyPr wrap="square">
            <a:spAutoFit/>
          </a:bodyPr>
          <a:lstStyle/>
          <a:p>
            <a:pPr marL="342900" marR="0" lvl="0" indent="-342900" algn="l" defTabSz="457200" rtl="0" eaLnBrk="1" fontAlgn="auto" latinLnBrk="0" hangingPunct="1">
              <a:lnSpc>
                <a:spcPct val="100000"/>
              </a:lnSpc>
              <a:spcBef>
                <a:spcPts val="1000"/>
              </a:spcBef>
              <a:spcAft>
                <a:spcPts val="0"/>
              </a:spcAft>
              <a:buClr>
                <a:srgbClr val="00B050"/>
              </a:buClr>
              <a:buSzPct val="80000"/>
              <a:buFont typeface="Wingdings 3" charset="2"/>
              <a:buChar char=""/>
              <a:tabLst/>
              <a:defRPr/>
            </a:pPr>
            <a:r>
              <a:rPr kumimoji="0" lang="en-US" sz="2000" b="0" i="0" u="none" strike="noStrike" kern="1200" cap="none" spc="0" normalizeH="0" baseline="0" noProof="0" dirty="0">
                <a:ln>
                  <a:noFill/>
                </a:ln>
                <a:effectLst/>
                <a:uLnTx/>
                <a:uFillTx/>
                <a:latin typeface="Comic Sans MS" panose="030F0702030302020204" pitchFamily="66" charset="0"/>
                <a:hlinkClick r:id="rId4" action="ppaction://hlinksldjump">
                  <a:extLst>
                    <a:ext uri="{A12FA001-AC4F-418D-AE19-62706E023703}">
                      <ahyp:hlinkClr xmlns:ahyp="http://schemas.microsoft.com/office/drawing/2018/hyperlinkcolor" val="tx"/>
                    </a:ext>
                  </a:extLst>
                </a:hlinkClick>
              </a:rPr>
              <a:t>What training have the staff supporting SEND had </a:t>
            </a:r>
            <a:r>
              <a:rPr kumimoji="0" lang="en-US" sz="2000" b="0" i="0" u="sng" strike="noStrike" kern="1200" cap="none" spc="0" normalizeH="0" baseline="0" noProof="0" dirty="0">
                <a:ln>
                  <a:noFill/>
                </a:ln>
                <a:effectLst/>
                <a:uLnTx/>
                <a:uFillTx/>
                <a:latin typeface="Comic Sans MS" panose="030F0702030302020204" pitchFamily="66" charset="0"/>
                <a:hlinkClick r:id="rId4" action="ppaction://hlinksldjump">
                  <a:extLst>
                    <a:ext uri="{A12FA001-AC4F-418D-AE19-62706E023703}">
                      <ahyp:hlinkClr xmlns:ahyp="http://schemas.microsoft.com/office/drawing/2018/hyperlinkcolor" val="tx"/>
                    </a:ext>
                  </a:extLst>
                </a:hlinkClick>
              </a:rPr>
              <a:t>or what are they having?</a:t>
            </a:r>
            <a:endParaRPr kumimoji="0" lang="en-US" sz="2000" b="0" i="0" u="sng" strike="noStrike" kern="1200" cap="none" spc="0" normalizeH="0" baseline="0" noProof="0" dirty="0">
              <a:ln>
                <a:noFill/>
              </a:ln>
              <a:effectLst/>
              <a:uLnTx/>
              <a:uFillTx/>
              <a:latin typeface="Comic Sans MS" panose="030F0702030302020204" pitchFamily="66" charset="0"/>
            </a:endParaRPr>
          </a:p>
          <a:p>
            <a:pPr marL="342900" marR="0" lvl="0" indent="-342900" algn="just" defTabSz="457200" rtl="0" eaLnBrk="1" fontAlgn="auto" latinLnBrk="0" hangingPunct="1">
              <a:lnSpc>
                <a:spcPct val="100000"/>
              </a:lnSpc>
              <a:spcBef>
                <a:spcPts val="1000"/>
              </a:spcBef>
              <a:spcAft>
                <a:spcPts val="0"/>
              </a:spcAft>
              <a:buClr>
                <a:srgbClr val="00B050"/>
              </a:buClr>
              <a:buSzPct val="80000"/>
              <a:buFont typeface="Wingdings 3" charset="2"/>
              <a:buChar char=""/>
              <a:tabLst/>
              <a:defRPr/>
            </a:pPr>
            <a:r>
              <a:rPr kumimoji="0" lang="en-US" sz="2000" b="0" i="0" u="none" strike="noStrike" kern="1200" cap="none" spc="0" normalizeH="0" baseline="0" noProof="0" dirty="0">
                <a:ln>
                  <a:noFill/>
                </a:ln>
                <a:effectLst/>
                <a:uLnTx/>
                <a:uFillTx/>
                <a:latin typeface="Comic Sans MS" panose="030F0702030302020204" pitchFamily="66" charset="0"/>
                <a:hlinkClick r:id="rId3" action="ppaction://hlinksldjump">
                  <a:extLst>
                    <a:ext uri="{A12FA001-AC4F-418D-AE19-62706E023703}">
                      <ahyp:hlinkClr xmlns:ahyp="http://schemas.microsoft.com/office/drawing/2018/hyperlinkcolor" val="tx"/>
                    </a:ext>
                  </a:extLst>
                </a:hlinkClick>
              </a:rPr>
              <a:t>How accessible is the school both indoors and outdoors?</a:t>
            </a:r>
            <a:endParaRPr kumimoji="0" lang="en-US" sz="2000" b="0" i="0" u="none" strike="noStrike" kern="1200" cap="none" spc="0" normalizeH="0" baseline="0" noProof="0" dirty="0">
              <a:ln>
                <a:noFill/>
              </a:ln>
              <a:effectLst/>
              <a:uLnTx/>
              <a:uFillTx/>
              <a:latin typeface="Comic Sans MS" panose="030F0702030302020204" pitchFamily="66" charset="0"/>
            </a:endParaRPr>
          </a:p>
          <a:p>
            <a:pPr marL="342900" marR="0" lvl="0" indent="-342900" algn="l" defTabSz="457200" rtl="0" eaLnBrk="1" fontAlgn="auto" latinLnBrk="0" hangingPunct="1">
              <a:lnSpc>
                <a:spcPct val="100000"/>
              </a:lnSpc>
              <a:spcBef>
                <a:spcPts val="1000"/>
              </a:spcBef>
              <a:spcAft>
                <a:spcPts val="0"/>
              </a:spcAft>
              <a:buClr>
                <a:srgbClr val="00B050"/>
              </a:buClr>
              <a:buSzPct val="80000"/>
              <a:buFont typeface="Wingdings 3" charset="2"/>
              <a:buChar char=""/>
              <a:tabLst/>
              <a:defRPr/>
            </a:pPr>
            <a:r>
              <a:rPr kumimoji="0" lang="en-US" sz="2000" b="0" i="0" u="none" strike="noStrike" kern="1200" cap="none" spc="0" normalizeH="0" baseline="0" noProof="0" dirty="0">
                <a:ln>
                  <a:noFill/>
                </a:ln>
                <a:effectLst/>
                <a:uLnTx/>
                <a:uFillTx/>
                <a:latin typeface="Comic Sans MS" panose="030F0702030302020204" pitchFamily="66" charset="0"/>
                <a:hlinkClick r:id="rId5" action="ppaction://hlinksldjump">
                  <a:extLst>
                    <a:ext uri="{A12FA001-AC4F-418D-AE19-62706E023703}">
                      <ahyp:hlinkClr xmlns:ahyp="http://schemas.microsoft.com/office/drawing/2018/hyperlinkcolor" val="tx"/>
                    </a:ext>
                  </a:extLst>
                </a:hlinkClick>
              </a:rPr>
              <a:t>How are parents involved in the school? How can I get involved?</a:t>
            </a:r>
            <a:endParaRPr kumimoji="0" lang="en-US" sz="2000" b="0" i="0" u="none" strike="noStrike" kern="1200" cap="none" spc="0" normalizeH="0" baseline="0" noProof="0" dirty="0">
              <a:ln>
                <a:noFill/>
              </a:ln>
              <a:effectLst/>
              <a:uLnTx/>
              <a:uFillTx/>
              <a:latin typeface="Comic Sans MS" panose="030F0702030302020204" pitchFamily="66" charset="0"/>
            </a:endParaRPr>
          </a:p>
          <a:p>
            <a:pPr marL="342900" marR="0" lvl="0" indent="-342900" algn="l" defTabSz="457200" rtl="0" eaLnBrk="1" fontAlgn="auto" latinLnBrk="0" hangingPunct="1">
              <a:lnSpc>
                <a:spcPct val="100000"/>
              </a:lnSpc>
              <a:spcBef>
                <a:spcPts val="1000"/>
              </a:spcBef>
              <a:spcAft>
                <a:spcPts val="0"/>
              </a:spcAft>
              <a:buClr>
                <a:srgbClr val="00B050"/>
              </a:buClr>
              <a:buSzPct val="80000"/>
              <a:buFont typeface="Wingdings 3" charset="2"/>
              <a:buChar char=""/>
              <a:tabLst/>
              <a:defRPr/>
            </a:pPr>
            <a:r>
              <a:rPr kumimoji="0" lang="en-US" sz="2000" b="0" i="0" u="none" strike="noStrike" kern="1200" cap="none" spc="0" normalizeH="0" baseline="0" noProof="0" dirty="0">
                <a:ln>
                  <a:noFill/>
                </a:ln>
                <a:effectLst/>
                <a:uLnTx/>
                <a:uFillTx/>
                <a:latin typeface="Comic Sans MS" panose="030F0702030302020204" pitchFamily="66" charset="0"/>
                <a:hlinkClick r:id="rId6" action="ppaction://hlinksldjump">
                  <a:extLst>
                    <a:ext uri="{A12FA001-AC4F-418D-AE19-62706E023703}">
                      <ahyp:hlinkClr xmlns:ahyp="http://schemas.microsoft.com/office/drawing/2018/hyperlinkcolor" val="tx"/>
                    </a:ext>
                  </a:extLst>
                </a:hlinkClick>
              </a:rPr>
              <a:t>How do children contribute their views about their support plans?</a:t>
            </a:r>
            <a:endParaRPr kumimoji="0" lang="en-US" sz="2000" b="0" i="0" u="none" strike="noStrike" kern="1200" cap="none" spc="0" normalizeH="0" baseline="0" noProof="0" dirty="0">
              <a:ln>
                <a:noFill/>
              </a:ln>
              <a:effectLst/>
              <a:uLnTx/>
              <a:uFillTx/>
              <a:latin typeface="Comic Sans MS" panose="030F0702030302020204" pitchFamily="66" charset="0"/>
            </a:endParaRPr>
          </a:p>
          <a:p>
            <a:pPr marL="342900" marR="0" lvl="0" indent="-342900" algn="l" defTabSz="457200" rtl="0" eaLnBrk="1" fontAlgn="auto" latinLnBrk="0" hangingPunct="1">
              <a:lnSpc>
                <a:spcPct val="100000"/>
              </a:lnSpc>
              <a:spcBef>
                <a:spcPts val="1000"/>
              </a:spcBef>
              <a:spcAft>
                <a:spcPts val="0"/>
              </a:spcAft>
              <a:buClr>
                <a:srgbClr val="00B050"/>
              </a:buClr>
              <a:buSzPct val="80000"/>
              <a:buFont typeface="Wingdings 3" charset="2"/>
              <a:buChar char=""/>
              <a:tabLst/>
              <a:defRPr/>
            </a:pPr>
            <a:r>
              <a:rPr kumimoji="0" lang="en-US" sz="2000" b="0" i="0" u="none" strike="noStrike" kern="1200" cap="none" spc="0" normalizeH="0" baseline="0" noProof="0" dirty="0">
                <a:ln>
                  <a:noFill/>
                </a:ln>
                <a:effectLst/>
                <a:uLnTx/>
                <a:uFillTx/>
                <a:latin typeface="Comic Sans MS" panose="030F0702030302020204" pitchFamily="66" charset="0"/>
                <a:hlinkClick r:id="rId7" action="ppaction://hlinksldjump">
                  <a:extLst>
                    <a:ext uri="{A12FA001-AC4F-418D-AE19-62706E023703}">
                      <ahyp:hlinkClr xmlns:ahyp="http://schemas.microsoft.com/office/drawing/2018/hyperlinkcolor" val="tx"/>
                    </a:ext>
                  </a:extLst>
                </a:hlinkClick>
              </a:rPr>
              <a:t>What specialist services are </a:t>
            </a:r>
            <a:r>
              <a:rPr kumimoji="0" lang="en-US" sz="2000" b="0" i="0" u="sng" strike="noStrike" kern="1200" cap="none" spc="0" normalizeH="0" baseline="0" noProof="0" dirty="0">
                <a:ln>
                  <a:noFill/>
                </a:ln>
                <a:effectLst/>
                <a:uLnTx/>
                <a:uFillTx/>
                <a:latin typeface="Comic Sans MS" panose="030F0702030302020204" pitchFamily="66" charset="0"/>
                <a:hlinkClick r:id="rId7" action="ppaction://hlinksldjump">
                  <a:extLst>
                    <a:ext uri="{A12FA001-AC4F-418D-AE19-62706E023703}">
                      <ahyp:hlinkClr xmlns:ahyp="http://schemas.microsoft.com/office/drawing/2018/hyperlinkcolor" val="tx"/>
                    </a:ext>
                  </a:extLst>
                </a:hlinkClick>
              </a:rPr>
              <a:t>available for the school to access?</a:t>
            </a:r>
            <a:endParaRPr kumimoji="0" lang="en-US" sz="2000" b="0" i="0" u="sng" strike="noStrike" kern="1200" cap="none" spc="0" normalizeH="0" baseline="0" noProof="0" dirty="0">
              <a:ln>
                <a:noFill/>
              </a:ln>
              <a:effectLst/>
              <a:uLnTx/>
              <a:uFillTx/>
              <a:latin typeface="Comic Sans MS" panose="030F0702030302020204" pitchFamily="66" charset="0"/>
            </a:endParaRPr>
          </a:p>
          <a:p>
            <a:pPr marL="342900" marR="0" lvl="0" indent="-342900" algn="l" defTabSz="457200" rtl="0" eaLnBrk="1" fontAlgn="auto" latinLnBrk="0" hangingPunct="1">
              <a:lnSpc>
                <a:spcPct val="100000"/>
              </a:lnSpc>
              <a:spcBef>
                <a:spcPts val="1000"/>
              </a:spcBef>
              <a:spcAft>
                <a:spcPts val="0"/>
              </a:spcAft>
              <a:buClr>
                <a:srgbClr val="00B050"/>
              </a:buClr>
              <a:buSzPct val="80000"/>
              <a:buFont typeface="Wingdings 3" charset="2"/>
              <a:buChar char=""/>
              <a:tabLst/>
              <a:defRPr/>
            </a:pPr>
            <a:r>
              <a:rPr kumimoji="0" lang="en-US" sz="2000" b="0" i="0" u="none" strike="noStrike" kern="1200" cap="none" spc="0" normalizeH="0" baseline="0" noProof="0" dirty="0">
                <a:ln>
                  <a:noFill/>
                </a:ln>
                <a:effectLst/>
                <a:uLnTx/>
                <a:uFillTx/>
                <a:latin typeface="Comic Sans MS" panose="030F0702030302020204" pitchFamily="66" charset="0"/>
                <a:hlinkClick r:id="rId8" action="ppaction://hlinksldjump">
                  <a:extLst>
                    <a:ext uri="{A12FA001-AC4F-418D-AE19-62706E023703}">
                      <ahyp:hlinkClr xmlns:ahyp="http://schemas.microsoft.com/office/drawing/2018/hyperlinkcolor" val="tx"/>
                    </a:ext>
                  </a:extLst>
                </a:hlinkClick>
              </a:rPr>
              <a:t>How will the school prepare and support my child when transferring </a:t>
            </a:r>
            <a:r>
              <a:rPr kumimoji="0" lang="en-US" sz="2000" b="0" i="0" u="sng" strike="noStrike" kern="1200" cap="none" spc="0" normalizeH="0" baseline="0" noProof="0" dirty="0">
                <a:ln>
                  <a:noFill/>
                </a:ln>
                <a:effectLst/>
                <a:uLnTx/>
                <a:uFillTx/>
                <a:latin typeface="Comic Sans MS" panose="030F0702030302020204" pitchFamily="66" charset="0"/>
                <a:hlinkClick r:id="rId8" action="ppaction://hlinksldjump">
                  <a:extLst>
                    <a:ext uri="{A12FA001-AC4F-418D-AE19-62706E023703}">
                      <ahyp:hlinkClr xmlns:ahyp="http://schemas.microsoft.com/office/drawing/2018/hyperlinkcolor" val="tx"/>
                    </a:ext>
                  </a:extLst>
                </a:hlinkClick>
              </a:rPr>
              <a:t>schools or classes?</a:t>
            </a:r>
            <a:endParaRPr kumimoji="0" lang="en-US" sz="2000" b="0" i="0" u="sng" strike="noStrike" kern="1200" cap="none" spc="0" normalizeH="0" baseline="0" noProof="0" dirty="0">
              <a:ln>
                <a:noFill/>
              </a:ln>
              <a:effectLst/>
              <a:uLnTx/>
              <a:uFillTx/>
              <a:latin typeface="Comic Sans MS" panose="030F0702030302020204" pitchFamily="66" charset="0"/>
            </a:endParaRPr>
          </a:p>
          <a:p>
            <a:pPr marL="342900" marR="0" lvl="0" indent="-342900" algn="l" defTabSz="457200" rtl="0" eaLnBrk="1" fontAlgn="auto" latinLnBrk="0" hangingPunct="1">
              <a:lnSpc>
                <a:spcPct val="100000"/>
              </a:lnSpc>
              <a:spcBef>
                <a:spcPts val="1000"/>
              </a:spcBef>
              <a:spcAft>
                <a:spcPts val="0"/>
              </a:spcAft>
              <a:buClr>
                <a:srgbClr val="00B050"/>
              </a:buClr>
              <a:buSzPct val="80000"/>
              <a:buFont typeface="Wingdings 3" charset="2"/>
              <a:buChar char=""/>
              <a:tabLst/>
              <a:defRPr/>
            </a:pPr>
            <a:r>
              <a:rPr kumimoji="0" lang="en-US" sz="2000" b="0" i="0" u="none" strike="noStrike" kern="1200" cap="none" spc="0" normalizeH="0" baseline="0" noProof="0" dirty="0">
                <a:ln>
                  <a:noFill/>
                </a:ln>
                <a:effectLst/>
                <a:uLnTx/>
                <a:uFillTx/>
                <a:latin typeface="Comic Sans MS" panose="030F0702030302020204" pitchFamily="66" charset="0"/>
                <a:hlinkClick r:id="rId9" action="ppaction://hlinksldjump">
                  <a:extLst>
                    <a:ext uri="{A12FA001-AC4F-418D-AE19-62706E023703}">
                      <ahyp:hlinkClr xmlns:ahyp="http://schemas.microsoft.com/office/drawing/2018/hyperlinkcolor" val="tx"/>
                    </a:ext>
                  </a:extLst>
                </a:hlinkClick>
              </a:rPr>
              <a:t>Who can I contact for further information?</a:t>
            </a:r>
            <a:endParaRPr kumimoji="0" lang="en-US" sz="2000" b="0" i="0" u="none" strike="noStrike" kern="1200" cap="none" spc="0" normalizeH="0" baseline="0" noProof="0" dirty="0">
              <a:ln>
                <a:noFill/>
              </a:ln>
              <a:effectLst/>
              <a:uLnTx/>
              <a:uFillTx/>
              <a:latin typeface="Comic Sans MS" panose="030F0702030302020204" pitchFamily="66" charset="0"/>
              <a:hlinkClick r:id="rId10" action="ppaction://hlinksldjump">
                <a:extLst>
                  <a:ext uri="{A12FA001-AC4F-418D-AE19-62706E023703}">
                    <ahyp:hlinkClr xmlns:ahyp="http://schemas.microsoft.com/office/drawing/2018/hyperlinkcolor" val="tx"/>
                  </a:ext>
                </a:extLst>
              </a:hlinkClick>
            </a:endParaRPr>
          </a:p>
          <a:p>
            <a:pPr marL="342900" marR="0" lvl="0" indent="-342900" algn="l" defTabSz="457200" rtl="0" eaLnBrk="1" fontAlgn="auto" latinLnBrk="0" hangingPunct="1">
              <a:lnSpc>
                <a:spcPct val="100000"/>
              </a:lnSpc>
              <a:spcBef>
                <a:spcPts val="1000"/>
              </a:spcBef>
              <a:spcAft>
                <a:spcPts val="0"/>
              </a:spcAft>
              <a:buClr>
                <a:srgbClr val="00B050"/>
              </a:buClr>
              <a:buSzPct val="80000"/>
              <a:buFont typeface="Wingdings 3" charset="2"/>
              <a:buChar char=""/>
              <a:tabLst/>
              <a:defRPr/>
            </a:pPr>
            <a:r>
              <a:rPr kumimoji="0" lang="en-GB" sz="2000" b="0" i="0" u="none" strike="noStrike" kern="1200" cap="none" spc="0" normalizeH="0" baseline="0" noProof="0" dirty="0">
                <a:ln>
                  <a:noFill/>
                </a:ln>
                <a:effectLst/>
                <a:uLnTx/>
                <a:uFillTx/>
                <a:latin typeface="Comic Sans MS" panose="030F0702030302020204" pitchFamily="66" charset="0"/>
                <a:hlinkClick r:id="rId10" action="ppaction://hlinksldjump">
                  <a:extLst>
                    <a:ext uri="{A12FA001-AC4F-418D-AE19-62706E023703}">
                      <ahyp:hlinkClr xmlns:ahyp="http://schemas.microsoft.com/office/drawing/2018/hyperlinkcolor" val="tx"/>
                    </a:ext>
                  </a:extLst>
                </a:hlinkClick>
              </a:rPr>
              <a:t>The Local Offer</a:t>
            </a:r>
            <a:r>
              <a:rPr kumimoji="0" lang="en-GB" sz="2000" b="0" i="0" u="none" strike="noStrike" kern="1200" cap="none" spc="0" normalizeH="0" baseline="0" noProof="0" dirty="0">
                <a:ln>
                  <a:noFill/>
                </a:ln>
                <a:effectLst/>
                <a:uLnTx/>
                <a:uFillTx/>
                <a:latin typeface="Comic Sans MS" panose="030F0702030302020204" pitchFamily="66" charset="0"/>
              </a:rPr>
              <a:t>.</a:t>
            </a:r>
          </a:p>
          <a:p>
            <a:pPr marL="342900" marR="0" lvl="0" indent="-342900" algn="l" defTabSz="457200" rtl="0" eaLnBrk="1" fontAlgn="auto" latinLnBrk="0" hangingPunct="1">
              <a:lnSpc>
                <a:spcPct val="100000"/>
              </a:lnSpc>
              <a:spcBef>
                <a:spcPts val="1000"/>
              </a:spcBef>
              <a:spcAft>
                <a:spcPts val="0"/>
              </a:spcAft>
              <a:buClr>
                <a:srgbClr val="00B050"/>
              </a:buClr>
              <a:buSzPct val="80000"/>
              <a:buFont typeface="Wingdings 3" charset="2"/>
              <a:buChar char=""/>
              <a:tabLst/>
              <a:defRPr/>
            </a:pPr>
            <a:r>
              <a:rPr kumimoji="0" lang="en-GB" sz="2000" b="0" i="0" u="none" strike="noStrike" kern="1200" cap="none" spc="0" normalizeH="0" baseline="0" noProof="0" dirty="0">
                <a:ln>
                  <a:noFill/>
                </a:ln>
                <a:effectLst/>
                <a:uLnTx/>
                <a:uFillTx/>
                <a:latin typeface="Comic Sans MS" panose="030F0702030302020204" pitchFamily="66" charset="0"/>
                <a:hlinkClick r:id="rId11" action="ppaction://hlinksldjump">
                  <a:extLst>
                    <a:ext uri="{A12FA001-AC4F-418D-AE19-62706E023703}">
                      <ahyp:hlinkClr xmlns:ahyp="http://schemas.microsoft.com/office/drawing/2018/hyperlinkcolor" val="tx"/>
                    </a:ext>
                  </a:extLst>
                </a:hlinkClick>
              </a:rPr>
              <a:t>School contact details</a:t>
            </a:r>
            <a:r>
              <a:rPr kumimoji="0" lang="en-GB" sz="2000" b="0" i="0" u="none" strike="noStrike" kern="1200" cap="none" spc="0" normalizeH="0" baseline="0" noProof="0" dirty="0">
                <a:ln>
                  <a:noFill/>
                </a:ln>
                <a:effectLst/>
                <a:uLnTx/>
                <a:uFillTx/>
                <a:latin typeface="Comic Sans MS" panose="030F0702030302020204" pitchFamily="66" charset="0"/>
              </a:rPr>
              <a:t>.</a:t>
            </a:r>
          </a:p>
          <a:p>
            <a:pPr marL="342900" marR="0" lvl="0" indent="-342900" algn="l" defTabSz="457200" rtl="0" eaLnBrk="1" fontAlgn="auto" latinLnBrk="0" hangingPunct="1">
              <a:lnSpc>
                <a:spcPct val="100000"/>
              </a:lnSpc>
              <a:spcBef>
                <a:spcPts val="1000"/>
              </a:spcBef>
              <a:spcAft>
                <a:spcPts val="0"/>
              </a:spcAft>
              <a:buClr>
                <a:srgbClr val="00B050"/>
              </a:buClr>
              <a:buSzPct val="80000"/>
              <a:buFont typeface="Wingdings 3" charset="2"/>
              <a:buChar char=""/>
              <a:tabLst/>
              <a:defRPr/>
            </a:pPr>
            <a:r>
              <a:rPr kumimoji="0" lang="en-US" sz="2000" b="0" i="0" u="none" strike="noStrike" kern="1200" cap="none" spc="0" normalizeH="0" baseline="0" noProof="0" dirty="0">
                <a:ln>
                  <a:noFill/>
                </a:ln>
                <a:effectLst/>
                <a:uLnTx/>
                <a:uFillTx/>
                <a:latin typeface="Comic Sans MS" panose="030F0702030302020204" pitchFamily="66" charset="0"/>
                <a:hlinkClick r:id="rId12" action="ppaction://hlinksldjump">
                  <a:extLst>
                    <a:ext uri="{A12FA001-AC4F-418D-AE19-62706E023703}">
                      <ahyp:hlinkClr xmlns:ahyp="http://schemas.microsoft.com/office/drawing/2018/hyperlinkcolor" val="tx"/>
                    </a:ext>
                  </a:extLst>
                </a:hlinkClick>
              </a:rPr>
              <a:t>Which other support services can help me?</a:t>
            </a:r>
            <a:endParaRPr kumimoji="0" lang="en-GB" sz="2000" b="0" i="0" u="none" strike="noStrike" kern="1200" cap="none" spc="0" normalizeH="0" baseline="0" noProof="0" dirty="0">
              <a:ln>
                <a:noFill/>
              </a:ln>
              <a:effectLst/>
              <a:uLnTx/>
              <a:uFillTx/>
              <a:latin typeface="Comic Sans MS" panose="030F0702030302020204" pitchFamily="66" charset="0"/>
            </a:endParaRPr>
          </a:p>
        </p:txBody>
      </p:sp>
    </p:spTree>
    <p:extLst>
      <p:ext uri="{BB962C8B-B14F-4D97-AF65-F5344CB8AC3E}">
        <p14:creationId xmlns:p14="http://schemas.microsoft.com/office/powerpoint/2010/main" val="3495984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625151" y="1745967"/>
            <a:ext cx="9086656" cy="1005661"/>
          </a:xfrm>
        </p:spPr>
        <p:txBody>
          <a:bodyPr/>
          <a:lstStyle/>
          <a:p>
            <a:pPr algn="just"/>
            <a:r>
              <a:rPr lang="en-GB" sz="3800" b="1" dirty="0">
                <a:solidFill>
                  <a:srgbClr val="00B050"/>
                </a:solidFill>
                <a:latin typeface="Comic Sans MS" panose="030F0702030302020204" pitchFamily="66" charset="0"/>
              </a:rPr>
              <a:t>What should I do if I think my child has Special Educational Needs?</a:t>
            </a: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extLst>
              <a:ext uri="{FF2B5EF4-FFF2-40B4-BE49-F238E27FC236}">
                <a16:creationId xmlns:a16="http://schemas.microsoft.com/office/drawing/2014/main" id="{D480D361-5414-4EDD-9220-7F34262161A7}"/>
              </a:ext>
            </a:extLst>
          </p:cNvPr>
          <p:cNvSpPr txBox="1"/>
          <p:nvPr/>
        </p:nvSpPr>
        <p:spPr>
          <a:xfrm>
            <a:off x="625151" y="3160129"/>
            <a:ext cx="8976049" cy="3170099"/>
          </a:xfrm>
          <a:prstGeom prst="rect">
            <a:avLst/>
          </a:prstGeom>
          <a:noFill/>
        </p:spPr>
        <p:txBody>
          <a:bodyPr wrap="square">
            <a:spAutoFit/>
          </a:bodyPr>
          <a:lstStyle/>
          <a:p>
            <a:pPr marL="0" indent="0" algn="just">
              <a:buNone/>
            </a:pPr>
            <a:r>
              <a:rPr lang="en-US" sz="2000" dirty="0">
                <a:latin typeface="Comic Sans MS" panose="030F0702030302020204" pitchFamily="66" charset="0"/>
              </a:rPr>
              <a:t>There are many people available for you to talk to about your child’s needs.</a:t>
            </a:r>
          </a:p>
          <a:p>
            <a:pPr marL="0" indent="0">
              <a:buNone/>
            </a:pPr>
            <a:endParaRPr lang="en-US" sz="2000" dirty="0">
              <a:latin typeface="Comic Sans MS" panose="030F0702030302020204" pitchFamily="66" charset="0"/>
            </a:endParaRPr>
          </a:p>
          <a:p>
            <a:pPr marL="0" indent="0" algn="just">
              <a:buNone/>
            </a:pPr>
            <a:r>
              <a:rPr lang="en-US" sz="2000" dirty="0">
                <a:latin typeface="Comic Sans MS" panose="030F0702030302020204" pitchFamily="66" charset="0"/>
              </a:rPr>
              <a:t>Firstly, speak with your child’s teacher. They will be able to discuss any concerns you have and seek the appropriate support as necessary.</a:t>
            </a:r>
          </a:p>
          <a:p>
            <a:pPr marL="0" indent="0">
              <a:buNone/>
            </a:pPr>
            <a:endParaRPr lang="en-US" sz="2000" dirty="0">
              <a:latin typeface="Comic Sans MS" panose="030F0702030302020204" pitchFamily="66" charset="0"/>
            </a:endParaRPr>
          </a:p>
          <a:p>
            <a:pPr marL="0" indent="0" algn="just">
              <a:buNone/>
            </a:pPr>
            <a:r>
              <a:rPr lang="en-US" sz="2000" dirty="0">
                <a:latin typeface="Comic Sans MS" panose="030F0702030302020204" pitchFamily="66" charset="0"/>
              </a:rPr>
              <a:t>You can also speak to Miss Adams who is our Access and Inclusion Lead and school SENDCO.</a:t>
            </a:r>
          </a:p>
          <a:p>
            <a:pPr marL="0" indent="0">
              <a:buNone/>
            </a:pPr>
            <a:endParaRPr lang="en-US" sz="2000" dirty="0">
              <a:latin typeface="Comic Sans MS" panose="030F0702030302020204" pitchFamily="66" charset="0"/>
            </a:endParaRPr>
          </a:p>
          <a:p>
            <a:pPr marL="0" indent="0" algn="just">
              <a:buNone/>
            </a:pPr>
            <a:r>
              <a:rPr lang="en-US" sz="2000" dirty="0">
                <a:latin typeface="Comic Sans MS" panose="030F0702030302020204" pitchFamily="66" charset="0"/>
              </a:rPr>
              <a:t>You may also want to speak to your GP or The School Nurse Team.</a:t>
            </a:r>
            <a:endParaRPr lang="en-GB" sz="2000" dirty="0">
              <a:latin typeface="Comic Sans MS" panose="030F0702030302020204" pitchFamily="66" charset="0"/>
            </a:endParaRPr>
          </a:p>
        </p:txBody>
      </p:sp>
      <p:sp>
        <p:nvSpPr>
          <p:cNvPr id="3" name="TextBox 2">
            <a:extLst>
              <a:ext uri="{FF2B5EF4-FFF2-40B4-BE49-F238E27FC236}">
                <a16:creationId xmlns:a16="http://schemas.microsoft.com/office/drawing/2014/main" id="{5A23DCEE-D38B-412C-87E8-1BEC8D23196A}"/>
              </a:ext>
            </a:extLst>
          </p:cNvPr>
          <p:cNvSpPr txBox="1"/>
          <p:nvPr/>
        </p:nvSpPr>
        <p:spPr>
          <a:xfrm>
            <a:off x="10126767" y="5468454"/>
            <a:ext cx="1440082" cy="1015663"/>
          </a:xfrm>
          <a:prstGeom prst="rect">
            <a:avLst/>
          </a:prstGeom>
          <a:gradFill>
            <a:gsLst>
              <a:gs pos="0">
                <a:srgbClr val="00B050"/>
              </a:gs>
              <a:gs pos="100000">
                <a:srgbClr val="92D050"/>
              </a:gs>
            </a:gsLst>
            <a:lin ang="5400000" scaled="1"/>
          </a:gradFill>
          <a:ln w="38100">
            <a:solidFill>
              <a:schemeClr val="tx1"/>
            </a:solidFill>
          </a:ln>
        </p:spPr>
        <p:txBody>
          <a:bodyPr wrap="square" rtlCol="0">
            <a:spAutoFit/>
          </a:bodyPr>
          <a:lstStyle/>
          <a:p>
            <a:pPr algn="ctr"/>
            <a:r>
              <a:rPr lang="en-GB" sz="2000" dirty="0">
                <a:latin typeface="Comic Sans MS" panose="030F0702030302020204" pitchFamily="66" charset="0"/>
                <a:hlinkClick r:id="rId3" action="ppaction://hlinksldjump">
                  <a:extLst>
                    <a:ext uri="{A12FA001-AC4F-418D-AE19-62706E023703}">
                      <ahyp:hlinkClr xmlns:ahyp="http://schemas.microsoft.com/office/drawing/2018/hyperlinkcolor" val="tx"/>
                    </a:ext>
                  </a:extLst>
                </a:hlinkClick>
              </a:rPr>
              <a:t>Return to ‘quick links’</a:t>
            </a:r>
            <a:endParaRPr lang="en-GB" sz="2000" dirty="0">
              <a:latin typeface="Comic Sans MS" panose="030F0702030302020204" pitchFamily="66" charset="0"/>
            </a:endParaRPr>
          </a:p>
        </p:txBody>
      </p:sp>
    </p:spTree>
    <p:extLst>
      <p:ext uri="{BB962C8B-B14F-4D97-AF65-F5344CB8AC3E}">
        <p14:creationId xmlns:p14="http://schemas.microsoft.com/office/powerpoint/2010/main" val="2775471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625149" y="1661991"/>
            <a:ext cx="8976049" cy="1005661"/>
          </a:xfrm>
        </p:spPr>
        <p:txBody>
          <a:bodyPr/>
          <a:lstStyle/>
          <a:p>
            <a:pPr algn="just"/>
            <a:r>
              <a:rPr lang="en-GB" sz="3800" b="1" dirty="0">
                <a:solidFill>
                  <a:srgbClr val="00B050"/>
                </a:solidFill>
                <a:latin typeface="Comic Sans MS" panose="030F0702030302020204" pitchFamily="66" charset="0"/>
              </a:rPr>
              <a:t>How does the school know if a child needs additional help?</a:t>
            </a: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extLst>
              <a:ext uri="{FF2B5EF4-FFF2-40B4-BE49-F238E27FC236}">
                <a16:creationId xmlns:a16="http://schemas.microsoft.com/office/drawing/2014/main" id="{D480D361-5414-4EDD-9220-7F34262161A7}"/>
              </a:ext>
            </a:extLst>
          </p:cNvPr>
          <p:cNvSpPr txBox="1"/>
          <p:nvPr/>
        </p:nvSpPr>
        <p:spPr>
          <a:xfrm>
            <a:off x="625148" y="2549315"/>
            <a:ext cx="8976049" cy="4170372"/>
          </a:xfrm>
          <a:prstGeom prst="rect">
            <a:avLst/>
          </a:prstGeom>
          <a:noFill/>
        </p:spPr>
        <p:txBody>
          <a:bodyPr wrap="square">
            <a:spAutoFit/>
          </a:bodyPr>
          <a:lstStyle/>
          <a:p>
            <a:pPr marL="0" indent="0" algn="just">
              <a:buNone/>
            </a:pPr>
            <a:r>
              <a:rPr lang="en-GB" sz="2000" dirty="0">
                <a:latin typeface="Comic Sans MS" panose="030F0702030302020204" pitchFamily="66" charset="0"/>
              </a:rPr>
              <a:t>We use a range of information to support the identification of additional needs.</a:t>
            </a:r>
          </a:p>
          <a:p>
            <a:pPr marL="0" indent="0" algn="just">
              <a:buNone/>
            </a:pPr>
            <a:endParaRPr lang="en-GB" sz="2000" dirty="0">
              <a:latin typeface="Comic Sans MS" panose="030F0702030302020204" pitchFamily="66" charset="0"/>
            </a:endParaRPr>
          </a:p>
          <a:p>
            <a:pPr marL="0" indent="0" algn="just">
              <a:buNone/>
            </a:pPr>
            <a:r>
              <a:rPr lang="en-GB" sz="2000" dirty="0">
                <a:latin typeface="Comic Sans MS" panose="030F0702030302020204" pitchFamily="66" charset="0"/>
              </a:rPr>
              <a:t>These may include:</a:t>
            </a:r>
          </a:p>
          <a:p>
            <a:pPr marL="342900" indent="-342900" algn="just">
              <a:buClr>
                <a:srgbClr val="00B050"/>
              </a:buClr>
              <a:buFont typeface="Arial" panose="020B0604020202020204" pitchFamily="34" charset="0"/>
              <a:buChar char="•"/>
            </a:pPr>
            <a:r>
              <a:rPr lang="en-GB" sz="2000" dirty="0">
                <a:latin typeface="Comic Sans MS" panose="030F0702030302020204" pitchFamily="66" charset="0"/>
              </a:rPr>
              <a:t>information from parents, children and staff working within school</a:t>
            </a:r>
          </a:p>
          <a:p>
            <a:pPr marL="342900" indent="-342900" algn="just">
              <a:buClr>
                <a:srgbClr val="00B050"/>
              </a:buClr>
              <a:buFont typeface="Arial" panose="020B0604020202020204" pitchFamily="34" charset="0"/>
              <a:buChar char="•"/>
            </a:pPr>
            <a:r>
              <a:rPr lang="en-GB" sz="2000" dirty="0">
                <a:latin typeface="Comic Sans MS" panose="030F0702030302020204" pitchFamily="66" charset="0"/>
              </a:rPr>
              <a:t>information from external agencies, including medical information when shared.</a:t>
            </a:r>
          </a:p>
          <a:p>
            <a:pPr marL="342900" indent="-342900" algn="just">
              <a:buClr>
                <a:srgbClr val="00B050"/>
              </a:buClr>
              <a:buFont typeface="Arial" panose="020B0604020202020204" pitchFamily="34" charset="0"/>
              <a:buChar char="•"/>
            </a:pPr>
            <a:r>
              <a:rPr lang="en-GB" sz="2000" dirty="0">
                <a:latin typeface="Comic Sans MS" panose="030F0702030302020204" pitchFamily="66" charset="0"/>
              </a:rPr>
              <a:t>judgements against National Curriculum</a:t>
            </a:r>
          </a:p>
          <a:p>
            <a:pPr marL="342900" indent="-342900" algn="just">
              <a:buClr>
                <a:srgbClr val="00B050"/>
              </a:buClr>
              <a:buFont typeface="Arial" panose="020B0604020202020204" pitchFamily="34" charset="0"/>
              <a:buChar char="•"/>
            </a:pPr>
            <a:r>
              <a:rPr lang="en-GB" sz="2000" dirty="0">
                <a:latin typeface="Comic Sans MS" panose="030F0702030302020204" pitchFamily="66" charset="0"/>
              </a:rPr>
              <a:t>teacher assessments of progress and observations within class</a:t>
            </a:r>
          </a:p>
          <a:p>
            <a:pPr marL="342900" indent="-342900" algn="just">
              <a:buClr>
                <a:srgbClr val="00B050"/>
              </a:buClr>
              <a:buFont typeface="Arial" panose="020B0604020202020204" pitchFamily="34" charset="0"/>
              <a:buChar char="•"/>
            </a:pPr>
            <a:r>
              <a:rPr lang="en-GB" sz="2000" dirty="0">
                <a:latin typeface="Comic Sans MS" panose="030F0702030302020204" pitchFamily="66" charset="0"/>
              </a:rPr>
              <a:t>observations</a:t>
            </a:r>
          </a:p>
          <a:p>
            <a:pPr marL="342900" indent="-342900" algn="just">
              <a:buClr>
                <a:srgbClr val="00B050"/>
              </a:buClr>
              <a:buFont typeface="Arial" panose="020B0604020202020204" pitchFamily="34" charset="0"/>
              <a:buChar char="•"/>
            </a:pPr>
            <a:r>
              <a:rPr lang="en-GB" sz="2000" dirty="0">
                <a:latin typeface="Comic Sans MS" panose="030F0702030302020204" pitchFamily="66" charset="0"/>
              </a:rPr>
              <a:t>assessments</a:t>
            </a:r>
          </a:p>
          <a:p>
            <a:pPr marL="342900" indent="-342900" algn="just">
              <a:buClr>
                <a:srgbClr val="00B050"/>
              </a:buClr>
              <a:buFont typeface="Arial" panose="020B0604020202020204" pitchFamily="34" charset="0"/>
              <a:buChar char="•"/>
            </a:pPr>
            <a:r>
              <a:rPr lang="en-GB" sz="2000" dirty="0">
                <a:latin typeface="Comic Sans MS" panose="030F0702030302020204" pitchFamily="66" charset="0"/>
              </a:rPr>
              <a:t>in-school tracking, moderation and progress meetings</a:t>
            </a:r>
          </a:p>
          <a:p>
            <a:pPr marL="0" indent="0">
              <a:buNone/>
            </a:pPr>
            <a:endParaRPr lang="en-GB" sz="2500" dirty="0">
              <a:latin typeface="Kinetic Letters" panose="00000500000000000000" pitchFamily="50" charset="0"/>
            </a:endParaRPr>
          </a:p>
        </p:txBody>
      </p:sp>
      <p:sp>
        <p:nvSpPr>
          <p:cNvPr id="5" name="TextBox 4">
            <a:extLst>
              <a:ext uri="{FF2B5EF4-FFF2-40B4-BE49-F238E27FC236}">
                <a16:creationId xmlns:a16="http://schemas.microsoft.com/office/drawing/2014/main" id="{83A50CEC-6333-49B6-8DE2-0B887FAAF5D8}"/>
              </a:ext>
            </a:extLst>
          </p:cNvPr>
          <p:cNvSpPr txBox="1"/>
          <p:nvPr/>
        </p:nvSpPr>
        <p:spPr>
          <a:xfrm>
            <a:off x="10126767" y="5468454"/>
            <a:ext cx="1440082" cy="1015663"/>
          </a:xfrm>
          <a:prstGeom prst="rect">
            <a:avLst/>
          </a:prstGeom>
          <a:gradFill>
            <a:gsLst>
              <a:gs pos="0">
                <a:srgbClr val="00B050"/>
              </a:gs>
              <a:gs pos="100000">
                <a:srgbClr val="92D050"/>
              </a:gs>
            </a:gsLst>
            <a:lin ang="5400000" scaled="1"/>
          </a:gradFill>
          <a:ln w="38100">
            <a:solidFill>
              <a:schemeClr val="tx1"/>
            </a:solidFill>
          </a:ln>
        </p:spPr>
        <p:txBody>
          <a:bodyPr wrap="square" rtlCol="0">
            <a:spAutoFit/>
          </a:bodyPr>
          <a:lstStyle/>
          <a:p>
            <a:pPr algn="ctr"/>
            <a:r>
              <a:rPr lang="en-GB" sz="2000" dirty="0">
                <a:latin typeface="Comic Sans MS" panose="030F0702030302020204" pitchFamily="66" charset="0"/>
                <a:hlinkClick r:id="rId3" action="ppaction://hlinksldjump">
                  <a:extLst>
                    <a:ext uri="{A12FA001-AC4F-418D-AE19-62706E023703}">
                      <ahyp:hlinkClr xmlns:ahyp="http://schemas.microsoft.com/office/drawing/2018/hyperlinkcolor" val="tx"/>
                    </a:ext>
                  </a:extLst>
                </a:hlinkClick>
              </a:rPr>
              <a:t>Return to ‘quick links’</a:t>
            </a:r>
            <a:endParaRPr lang="en-GB" sz="2000" dirty="0">
              <a:latin typeface="Comic Sans MS" panose="030F0702030302020204" pitchFamily="66" charset="0"/>
            </a:endParaRPr>
          </a:p>
        </p:txBody>
      </p:sp>
    </p:spTree>
    <p:extLst>
      <p:ext uri="{BB962C8B-B14F-4D97-AF65-F5344CB8AC3E}">
        <p14:creationId xmlns:p14="http://schemas.microsoft.com/office/powerpoint/2010/main" val="4224034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625148" y="1298961"/>
            <a:ext cx="8976049" cy="1005661"/>
          </a:xfrm>
        </p:spPr>
        <p:txBody>
          <a:bodyPr/>
          <a:lstStyle/>
          <a:p>
            <a:pPr algn="just"/>
            <a:r>
              <a:rPr lang="en-GB" sz="3800" b="1" dirty="0">
                <a:solidFill>
                  <a:srgbClr val="00B050"/>
                </a:solidFill>
                <a:latin typeface="Comic Sans MS" panose="030F0702030302020204" pitchFamily="66" charset="0"/>
              </a:rPr>
              <a:t>How will both school and I know how my child is doing?</a:t>
            </a: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extLst>
              <a:ext uri="{FF2B5EF4-FFF2-40B4-BE49-F238E27FC236}">
                <a16:creationId xmlns:a16="http://schemas.microsoft.com/office/drawing/2014/main" id="{D480D361-5414-4EDD-9220-7F34262161A7}"/>
              </a:ext>
            </a:extLst>
          </p:cNvPr>
          <p:cNvSpPr txBox="1"/>
          <p:nvPr/>
        </p:nvSpPr>
        <p:spPr>
          <a:xfrm>
            <a:off x="625148" y="2454776"/>
            <a:ext cx="8976049" cy="4093428"/>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rPr>
              <a:t>Working together is the best way to support children.  In order to keep you fully informed about your child's progress we may use:</a:t>
            </a:r>
          </a:p>
          <a:p>
            <a:pPr marL="342900" marR="0" lvl="0" indent="-342900" algn="just" defTabSz="457200" rtl="0" eaLnBrk="1" fontAlgn="auto" latinLnBrk="0" hangingPunct="1">
              <a:lnSpc>
                <a:spcPct val="100000"/>
              </a:lnSpc>
              <a:spcBef>
                <a:spcPts val="0"/>
              </a:spcBef>
              <a:spcAft>
                <a:spcPts val="0"/>
              </a:spcAft>
              <a:buClr>
                <a:srgbClr val="00B050"/>
              </a:buClr>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rPr>
              <a:t>parents consultations and SEND meetings</a:t>
            </a:r>
          </a:p>
          <a:p>
            <a:pPr marL="342900" marR="0" lvl="0" indent="-342900" algn="just" defTabSz="457200" rtl="0" eaLnBrk="1" fontAlgn="auto" latinLnBrk="0" hangingPunct="1">
              <a:lnSpc>
                <a:spcPct val="100000"/>
              </a:lnSpc>
              <a:spcBef>
                <a:spcPts val="0"/>
              </a:spcBef>
              <a:spcAft>
                <a:spcPts val="0"/>
              </a:spcAft>
              <a:buClr>
                <a:srgbClr val="00B050"/>
              </a:buClr>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rPr>
              <a:t>parents/teacher discussions, phone calls etc.</a:t>
            </a:r>
          </a:p>
          <a:p>
            <a:pPr marL="342900" marR="0" lvl="0" indent="-342900" algn="just" defTabSz="457200" rtl="0" eaLnBrk="1" fontAlgn="auto" latinLnBrk="0" hangingPunct="1">
              <a:lnSpc>
                <a:spcPct val="100000"/>
              </a:lnSpc>
              <a:spcBef>
                <a:spcPts val="0"/>
              </a:spcBef>
              <a:spcAft>
                <a:spcPts val="0"/>
              </a:spcAft>
              <a:buClr>
                <a:srgbClr val="00B050"/>
              </a:buClr>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rPr>
              <a:t>informal conversations</a:t>
            </a:r>
          </a:p>
          <a:p>
            <a:pPr marL="342900" marR="0" lvl="0" indent="-342900" algn="just" defTabSz="457200" rtl="0" eaLnBrk="1" fontAlgn="auto" latinLnBrk="0" hangingPunct="1">
              <a:lnSpc>
                <a:spcPct val="100000"/>
              </a:lnSpc>
              <a:spcBef>
                <a:spcPts val="0"/>
              </a:spcBef>
              <a:spcAft>
                <a:spcPts val="0"/>
              </a:spcAft>
              <a:buClr>
                <a:srgbClr val="00B050"/>
              </a:buClr>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rPr>
              <a:t>formal/informal assessments</a:t>
            </a:r>
          </a:p>
          <a:p>
            <a:pPr marL="342900" marR="0" lvl="0" indent="-342900" algn="just" defTabSz="457200" rtl="0" eaLnBrk="1" fontAlgn="auto" latinLnBrk="0" hangingPunct="1">
              <a:lnSpc>
                <a:spcPct val="100000"/>
              </a:lnSpc>
              <a:spcBef>
                <a:spcPts val="0"/>
              </a:spcBef>
              <a:spcAft>
                <a:spcPts val="0"/>
              </a:spcAft>
              <a:buClr>
                <a:srgbClr val="00B050"/>
              </a:buClr>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rPr>
              <a:t>annual school report</a:t>
            </a:r>
          </a:p>
          <a:p>
            <a:pPr marL="342900" marR="0" lvl="0" indent="-342900" algn="just" defTabSz="457200" rtl="0" eaLnBrk="1" fontAlgn="auto" latinLnBrk="0" hangingPunct="1">
              <a:lnSpc>
                <a:spcPct val="100000"/>
              </a:lnSpc>
              <a:spcBef>
                <a:spcPts val="0"/>
              </a:spcBef>
              <a:spcAft>
                <a:spcPts val="0"/>
              </a:spcAft>
              <a:buClr>
                <a:srgbClr val="00B050"/>
              </a:buClr>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rPr>
              <a:t>discussions with your child</a:t>
            </a:r>
          </a:p>
          <a:p>
            <a:pPr marL="342900" marR="0" lvl="0" indent="-342900" algn="just" defTabSz="457200" rtl="0" eaLnBrk="1" fontAlgn="auto" latinLnBrk="0" hangingPunct="1">
              <a:lnSpc>
                <a:spcPct val="100000"/>
              </a:lnSpc>
              <a:spcBef>
                <a:spcPts val="0"/>
              </a:spcBef>
              <a:spcAft>
                <a:spcPts val="0"/>
              </a:spcAft>
              <a:buClr>
                <a:srgbClr val="00B050"/>
              </a:buClr>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rPr>
              <a:t>regular informal and formal review meetings for children with SEND needs.</a:t>
            </a:r>
          </a:p>
          <a:p>
            <a:pPr marL="342900" marR="0" lvl="0" indent="-342900" algn="just" defTabSz="457200" rtl="0" eaLnBrk="1" fontAlgn="auto" latinLnBrk="0" hangingPunct="1">
              <a:lnSpc>
                <a:spcPct val="100000"/>
              </a:lnSpc>
              <a:spcBef>
                <a:spcPts val="0"/>
              </a:spcBef>
              <a:spcAft>
                <a:spcPts val="0"/>
              </a:spcAft>
              <a:buClr>
                <a:srgbClr val="00B050"/>
              </a:buClr>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rPr>
              <a:t>annual review meetings for pupils with Education, Health and Care Plans.</a:t>
            </a:r>
          </a:p>
          <a:p>
            <a:pPr marL="342900" marR="0" lvl="0" indent="-342900" algn="just" defTabSz="457200" rtl="0" eaLnBrk="1" fontAlgn="auto" latinLnBrk="0" hangingPunct="1">
              <a:lnSpc>
                <a:spcPct val="100000"/>
              </a:lnSpc>
              <a:spcBef>
                <a:spcPts val="0"/>
              </a:spcBef>
              <a:spcAft>
                <a:spcPts val="0"/>
              </a:spcAft>
              <a:buClr>
                <a:srgbClr val="00B050"/>
              </a:buClr>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rPr>
              <a:t>monitoring within school</a:t>
            </a:r>
          </a:p>
        </p:txBody>
      </p:sp>
      <p:sp>
        <p:nvSpPr>
          <p:cNvPr id="5" name="TextBox 4">
            <a:extLst>
              <a:ext uri="{FF2B5EF4-FFF2-40B4-BE49-F238E27FC236}">
                <a16:creationId xmlns:a16="http://schemas.microsoft.com/office/drawing/2014/main" id="{963D2A49-2D65-4316-AB7A-039349C1565A}"/>
              </a:ext>
            </a:extLst>
          </p:cNvPr>
          <p:cNvSpPr txBox="1"/>
          <p:nvPr/>
        </p:nvSpPr>
        <p:spPr>
          <a:xfrm>
            <a:off x="10126767" y="5468454"/>
            <a:ext cx="1440082" cy="1015663"/>
          </a:xfrm>
          <a:prstGeom prst="rect">
            <a:avLst/>
          </a:prstGeom>
          <a:gradFill>
            <a:gsLst>
              <a:gs pos="0">
                <a:srgbClr val="00B050"/>
              </a:gs>
              <a:gs pos="100000">
                <a:srgbClr val="92D050"/>
              </a:gs>
            </a:gsLst>
            <a:lin ang="5400000" scaled="1"/>
          </a:gradFill>
          <a:ln w="38100">
            <a:solidFill>
              <a:schemeClr val="tx1"/>
            </a:solidFill>
          </a:ln>
        </p:spPr>
        <p:txBody>
          <a:bodyPr wrap="square" rtlCol="0">
            <a:spAutoFit/>
          </a:bodyPr>
          <a:lstStyle/>
          <a:p>
            <a:pPr algn="ctr"/>
            <a:r>
              <a:rPr lang="en-GB" sz="2000" dirty="0">
                <a:latin typeface="Comic Sans MS" panose="030F0702030302020204" pitchFamily="66" charset="0"/>
                <a:hlinkClick r:id="rId3" action="ppaction://hlinksldjump">
                  <a:extLst>
                    <a:ext uri="{A12FA001-AC4F-418D-AE19-62706E023703}">
                      <ahyp:hlinkClr xmlns:ahyp="http://schemas.microsoft.com/office/drawing/2018/hyperlinkcolor" val="tx"/>
                    </a:ext>
                  </a:extLst>
                </a:hlinkClick>
              </a:rPr>
              <a:t>Return to ‘quick links’</a:t>
            </a:r>
            <a:endParaRPr lang="en-GB" sz="2000" dirty="0">
              <a:latin typeface="Comic Sans MS" panose="030F0702030302020204" pitchFamily="66" charset="0"/>
            </a:endParaRPr>
          </a:p>
        </p:txBody>
      </p:sp>
    </p:spTree>
    <p:extLst>
      <p:ext uri="{BB962C8B-B14F-4D97-AF65-F5344CB8AC3E}">
        <p14:creationId xmlns:p14="http://schemas.microsoft.com/office/powerpoint/2010/main" val="2079361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4DD8-B088-4DD0-B311-E10D1330F661}"/>
              </a:ext>
            </a:extLst>
          </p:cNvPr>
          <p:cNvSpPr>
            <a:spLocks noGrp="1"/>
          </p:cNvSpPr>
          <p:nvPr>
            <p:ph type="ctrTitle"/>
          </p:nvPr>
        </p:nvSpPr>
        <p:spPr>
          <a:xfrm>
            <a:off x="625149" y="1661991"/>
            <a:ext cx="8976049" cy="1005661"/>
          </a:xfrm>
        </p:spPr>
        <p:txBody>
          <a:bodyPr/>
          <a:lstStyle/>
          <a:p>
            <a:pPr algn="just"/>
            <a:r>
              <a:rPr lang="en-GB" sz="3800" b="1" dirty="0">
                <a:solidFill>
                  <a:srgbClr val="00B050"/>
                </a:solidFill>
                <a:latin typeface="Comic Sans MS"/>
              </a:rPr>
              <a:t>How will the school help me to support my child’s learning?</a:t>
            </a:r>
          </a:p>
        </p:txBody>
      </p:sp>
      <p:pic>
        <p:nvPicPr>
          <p:cNvPr id="4" name="Picture 3">
            <a:extLst>
              <a:ext uri="{FF2B5EF4-FFF2-40B4-BE49-F238E27FC236}">
                <a16:creationId xmlns:a16="http://schemas.microsoft.com/office/drawing/2014/main" id="{A399FFFB-7202-4333-A89F-E5A76DD4FAF0}"/>
              </a:ext>
            </a:extLst>
          </p:cNvPr>
          <p:cNvPicPr>
            <a:picLocks noChangeAspect="1"/>
          </p:cNvPicPr>
          <p:nvPr/>
        </p:nvPicPr>
        <p:blipFill>
          <a:blip r:embed="rId2"/>
          <a:stretch>
            <a:fillRect/>
          </a:stretch>
        </p:blipFill>
        <p:spPr>
          <a:xfrm>
            <a:off x="847726" y="143146"/>
            <a:ext cx="1083712" cy="1005661"/>
          </a:xfrm>
          <a:prstGeom prst="rect">
            <a:avLst/>
          </a:prstGeom>
        </p:spPr>
      </p:pic>
      <p:sp>
        <p:nvSpPr>
          <p:cNvPr id="7" name="TextBox 6">
            <a:extLst>
              <a:ext uri="{FF2B5EF4-FFF2-40B4-BE49-F238E27FC236}">
                <a16:creationId xmlns:a16="http://schemas.microsoft.com/office/drawing/2014/main" id="{D480D361-5414-4EDD-9220-7F34262161A7}"/>
              </a:ext>
            </a:extLst>
          </p:cNvPr>
          <p:cNvSpPr txBox="1"/>
          <p:nvPr/>
        </p:nvSpPr>
        <p:spPr>
          <a:xfrm>
            <a:off x="625148" y="2549315"/>
            <a:ext cx="8976049" cy="3785652"/>
          </a:xfrm>
          <a:prstGeom prst="rect">
            <a:avLst/>
          </a:prstGeom>
          <a:noFill/>
        </p:spPr>
        <p:txBody>
          <a:bodyPr wrap="square">
            <a:spAutoFit/>
          </a:bodyPr>
          <a:lstStyle/>
          <a:p>
            <a:pPr marL="0" indent="0" algn="just">
              <a:buNone/>
            </a:pPr>
            <a:r>
              <a:rPr lang="en-GB" sz="2000" dirty="0">
                <a:latin typeface="Comic Sans MS" panose="030F0702030302020204" pitchFamily="66" charset="0"/>
              </a:rPr>
              <a:t>Your child's class teacher can offer practical ways that you can support your child at home.  If your child is receiving SEND Support they will have My Plan with individual targets. These will be discussed with you and your child on termly basis with your child’s class teacher. </a:t>
            </a:r>
          </a:p>
          <a:p>
            <a:pPr marL="0" indent="0">
              <a:buNone/>
            </a:pPr>
            <a:endParaRPr lang="en-GB" sz="2000" dirty="0">
              <a:latin typeface="Comic Sans MS" panose="030F0702030302020204" pitchFamily="66" charset="0"/>
            </a:endParaRPr>
          </a:p>
          <a:p>
            <a:pPr marL="0" indent="0" algn="just">
              <a:buNone/>
            </a:pPr>
            <a:r>
              <a:rPr lang="en-GB" sz="2000" dirty="0">
                <a:latin typeface="Comic Sans MS" panose="030F0702030302020204" pitchFamily="66" charset="0"/>
              </a:rPr>
              <a:t>We offer a variety of other ways to help you support your child which may include;</a:t>
            </a:r>
          </a:p>
          <a:p>
            <a:pPr marL="342900" indent="-342900" algn="just">
              <a:buClr>
                <a:srgbClr val="00B050"/>
              </a:buClr>
              <a:buFont typeface="Arial" panose="020B0604020202020204" pitchFamily="34" charset="0"/>
              <a:buChar char="•"/>
            </a:pPr>
            <a:r>
              <a:rPr lang="en-GB" sz="2000" dirty="0">
                <a:latin typeface="Comic Sans MS" panose="030F0702030302020204" pitchFamily="66" charset="0"/>
              </a:rPr>
              <a:t>reading books sent home  </a:t>
            </a:r>
          </a:p>
          <a:p>
            <a:pPr marL="342900" indent="-342900" algn="just">
              <a:buClr>
                <a:srgbClr val="00B050"/>
              </a:buClr>
              <a:buFont typeface="Arial" panose="020B0604020202020204" pitchFamily="34" charset="0"/>
              <a:buChar char="•"/>
            </a:pPr>
            <a:r>
              <a:rPr lang="en-GB" sz="2000" dirty="0">
                <a:latin typeface="Comic Sans MS" panose="030F0702030302020204" pitchFamily="66" charset="0"/>
              </a:rPr>
              <a:t>specific target work/resources may be sent if appropriate</a:t>
            </a:r>
          </a:p>
          <a:p>
            <a:pPr marL="342900" indent="-342900" algn="just">
              <a:buClr>
                <a:srgbClr val="00B050"/>
              </a:buClr>
              <a:buFont typeface="Arial" panose="020B0604020202020204" pitchFamily="34" charset="0"/>
              <a:buChar char="•"/>
            </a:pPr>
            <a:r>
              <a:rPr lang="en-GB" sz="2000" dirty="0">
                <a:latin typeface="Comic Sans MS" panose="030F0702030302020204" pitchFamily="66" charset="0"/>
              </a:rPr>
              <a:t>links and information via the school website</a:t>
            </a:r>
          </a:p>
          <a:p>
            <a:pPr marL="342900" indent="-342900" algn="just">
              <a:buClr>
                <a:srgbClr val="00B050"/>
              </a:buClr>
              <a:buFont typeface="Arial" panose="020B0604020202020204" pitchFamily="34" charset="0"/>
              <a:buChar char="•"/>
            </a:pPr>
            <a:r>
              <a:rPr lang="en-GB" sz="2000" dirty="0">
                <a:latin typeface="Comic Sans MS" panose="030F0702030302020204" pitchFamily="66" charset="0"/>
              </a:rPr>
              <a:t>informal discussions with school staff</a:t>
            </a:r>
          </a:p>
          <a:p>
            <a:pPr marL="342900" indent="-342900" algn="just">
              <a:buClr>
                <a:srgbClr val="00B050"/>
              </a:buClr>
              <a:buFont typeface="Arial" panose="020B0604020202020204" pitchFamily="34" charset="0"/>
              <a:buChar char="•"/>
            </a:pPr>
            <a:r>
              <a:rPr lang="en-GB" sz="2000" dirty="0">
                <a:latin typeface="Comic Sans MS" panose="030F0702030302020204" pitchFamily="66" charset="0"/>
              </a:rPr>
              <a:t>sharing of targets, enabling home and school to take a shared approach</a:t>
            </a:r>
          </a:p>
        </p:txBody>
      </p:sp>
      <p:sp>
        <p:nvSpPr>
          <p:cNvPr id="5" name="TextBox 4">
            <a:extLst>
              <a:ext uri="{FF2B5EF4-FFF2-40B4-BE49-F238E27FC236}">
                <a16:creationId xmlns:a16="http://schemas.microsoft.com/office/drawing/2014/main" id="{27B50D4C-F0F2-4D12-A80A-44EA10A40527}"/>
              </a:ext>
            </a:extLst>
          </p:cNvPr>
          <p:cNvSpPr txBox="1"/>
          <p:nvPr/>
        </p:nvSpPr>
        <p:spPr>
          <a:xfrm>
            <a:off x="10126767" y="5468454"/>
            <a:ext cx="1440082" cy="1015663"/>
          </a:xfrm>
          <a:prstGeom prst="rect">
            <a:avLst/>
          </a:prstGeom>
          <a:gradFill>
            <a:gsLst>
              <a:gs pos="0">
                <a:srgbClr val="00B050"/>
              </a:gs>
              <a:gs pos="100000">
                <a:srgbClr val="92D050"/>
              </a:gs>
            </a:gsLst>
            <a:lin ang="5400000" scaled="1"/>
          </a:gradFill>
          <a:ln w="38100">
            <a:solidFill>
              <a:schemeClr val="tx1"/>
            </a:solidFill>
          </a:ln>
        </p:spPr>
        <p:txBody>
          <a:bodyPr wrap="square" rtlCol="0">
            <a:spAutoFit/>
          </a:bodyPr>
          <a:lstStyle/>
          <a:p>
            <a:pPr algn="ctr"/>
            <a:r>
              <a:rPr lang="en-GB" sz="2000" dirty="0">
                <a:latin typeface="Comic Sans MS" panose="030F0702030302020204" pitchFamily="66" charset="0"/>
                <a:hlinkClick r:id="rId3" action="ppaction://hlinksldjump">
                  <a:extLst>
                    <a:ext uri="{A12FA001-AC4F-418D-AE19-62706E023703}">
                      <ahyp:hlinkClr xmlns:ahyp="http://schemas.microsoft.com/office/drawing/2018/hyperlinkcolor" val="tx"/>
                    </a:ext>
                  </a:extLst>
                </a:hlinkClick>
              </a:rPr>
              <a:t>Return to ‘quick links’</a:t>
            </a:r>
            <a:endParaRPr lang="en-GB" sz="2000" dirty="0">
              <a:latin typeface="Comic Sans MS" panose="030F0702030302020204" pitchFamily="66" charset="0"/>
            </a:endParaRPr>
          </a:p>
        </p:txBody>
      </p:sp>
    </p:spTree>
    <p:extLst>
      <p:ext uri="{BB962C8B-B14F-4D97-AF65-F5344CB8AC3E}">
        <p14:creationId xmlns:p14="http://schemas.microsoft.com/office/powerpoint/2010/main" val="3894876561"/>
      </p:ext>
    </p:extLst>
  </p:cSld>
  <p:clrMapOvr>
    <a:masterClrMapping/>
  </p:clrMapOvr>
</p:sld>
</file>

<file path=ppt/theme/theme1.xml><?xml version="1.0" encoding="utf-8"?>
<a:theme xmlns:a="http://schemas.openxmlformats.org/drawingml/2006/main" name="Facet">
  <a:themeElements>
    <a:clrScheme name="Custom 3">
      <a:dk1>
        <a:sysClr val="windowText" lastClr="000000"/>
      </a:dk1>
      <a:lt1>
        <a:sysClr val="window" lastClr="FFFFFF"/>
      </a:lt1>
      <a:dk2>
        <a:srgbClr val="455F51"/>
      </a:dk2>
      <a:lt2>
        <a:srgbClr val="E3DED1"/>
      </a:lt2>
      <a:accent1>
        <a:srgbClr val="00B050"/>
      </a:accent1>
      <a:accent2>
        <a:srgbClr val="92D050"/>
      </a:accent2>
      <a:accent3>
        <a:srgbClr val="A9DB66"/>
      </a:accent3>
      <a:accent4>
        <a:srgbClr val="CDEAA7"/>
      </a:accent4>
      <a:accent5>
        <a:srgbClr val="4AB5C4"/>
      </a:accent5>
      <a:accent6>
        <a:srgbClr val="0989B1"/>
      </a:accent6>
      <a:hlink>
        <a:srgbClr val="6B9F25"/>
      </a:hlink>
      <a:folHlink>
        <a:srgbClr val="BA6906"/>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e61a14d-5068-470f-81b2-45a63eea482b">
      <Terms xmlns="http://schemas.microsoft.com/office/infopath/2007/PartnerControls"/>
    </lcf76f155ced4ddcb4097134ff3c332f>
    <TaxCatchAll xmlns="038a8b46-8d88-4be6-8003-5aa9fbb7551e" xsi:nil="true"/>
    <_Flow_SignoffStatus xmlns="4e61a14d-5068-470f-81b2-45a63eea482b"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50FA6DF28E4594089013030F203AAD3" ma:contentTypeVersion="19" ma:contentTypeDescription="Create a new document." ma:contentTypeScope="" ma:versionID="795c2c69d09b06c044f6b106655e9cf4">
  <xsd:schema xmlns:xsd="http://www.w3.org/2001/XMLSchema" xmlns:xs="http://www.w3.org/2001/XMLSchema" xmlns:p="http://schemas.microsoft.com/office/2006/metadata/properties" xmlns:ns2="4e61a14d-5068-470f-81b2-45a63eea482b" xmlns:ns3="038a8b46-8d88-4be6-8003-5aa9fbb7551e" targetNamespace="http://schemas.microsoft.com/office/2006/metadata/properties" ma:root="true" ma:fieldsID="7a627eda283928584307ba2debd28d74" ns2:_="" ns3:_="">
    <xsd:import namespace="4e61a14d-5068-470f-81b2-45a63eea482b"/>
    <xsd:import namespace="038a8b46-8d88-4be6-8003-5aa9fbb7551e"/>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61a14d-5068-470f-81b2-45a63eea48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784a15f-d5a9-4bb3-b950-509b928a466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_Flow_SignoffStatus" ma:index="26"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38a8b46-8d88-4be6-8003-5aa9fbb7551e"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82f2c4e-3cd3-40c7-a8a5-b1be5038359c}" ma:internalName="TaxCatchAll" ma:showField="CatchAllData" ma:web="038a8b46-8d88-4be6-8003-5aa9fbb7551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7129EB-429A-4395-B3FF-A32B8551E1DB}">
  <ds:schemaRefs>
    <ds:schemaRef ds:uri="http://schemas.microsoft.com/office/2006/metadata/properties"/>
    <ds:schemaRef ds:uri="http://schemas.microsoft.com/office/infopath/2007/PartnerControls"/>
    <ds:schemaRef ds:uri="4e61a14d-5068-470f-81b2-45a63eea482b"/>
    <ds:schemaRef ds:uri="038a8b46-8d88-4be6-8003-5aa9fbb7551e"/>
  </ds:schemaRefs>
</ds:datastoreItem>
</file>

<file path=customXml/itemProps2.xml><?xml version="1.0" encoding="utf-8"?>
<ds:datastoreItem xmlns:ds="http://schemas.openxmlformats.org/officeDocument/2006/customXml" ds:itemID="{921EE51B-692E-4ACC-AD65-13F01B64C4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61a14d-5068-470f-81b2-45a63eea482b"/>
    <ds:schemaRef ds:uri="038a8b46-8d88-4be6-8003-5aa9fbb755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45A3F27-EA56-4E60-AE20-789B0E2B28B2}">
  <ds:schemaRefs>
    <ds:schemaRef ds:uri="http://schemas.microsoft.com/sharepoint/v3/contenttype/forms"/>
  </ds:schemaRefs>
</ds:datastoreItem>
</file>

<file path=docMetadata/LabelInfo.xml><?xml version="1.0" encoding="utf-8"?>
<clbl:labelList xmlns:clbl="http://schemas.microsoft.com/office/2020/mipLabelMetadata">
  <clbl:label id="{ef873751-8807-448e-b698-ee031b2a5792}" enabled="0" method="" siteId="{ef873751-8807-448e-b698-ee031b2a5792}" removed="1"/>
</clbl:labelList>
</file>

<file path=docProps/app.xml><?xml version="1.0" encoding="utf-8"?>
<Properties xmlns="http://schemas.openxmlformats.org/officeDocument/2006/extended-properties" xmlns:vt="http://schemas.openxmlformats.org/officeDocument/2006/docPropsVTypes">
  <Template>Facet</Template>
  <TotalTime>758</TotalTime>
  <Words>2328</Words>
  <Application>Microsoft Office PowerPoint</Application>
  <PresentationFormat>Widescreen</PresentationFormat>
  <Paragraphs>212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Facet</vt:lpstr>
      <vt:lpstr>Arrow Valley First School SEND Information Report</vt:lpstr>
      <vt:lpstr>Welcome to Arrow Valley First School’s SEND Information Report.  This report can be looked through page by page or use the ‘quick links’ to find answers to a specific question.</vt:lpstr>
      <vt:lpstr>Areas of Special Educational Needs.</vt:lpstr>
      <vt:lpstr>Quick Links Page 1.</vt:lpstr>
      <vt:lpstr>Quick Links Page 2.</vt:lpstr>
      <vt:lpstr>What should I do if I think my child has Special Educational Needs?</vt:lpstr>
      <vt:lpstr>How does the school know if a child needs additional help?</vt:lpstr>
      <vt:lpstr>How will both school and I know how my child is doing?</vt:lpstr>
      <vt:lpstr>How will the school help me to support my child’s learning?</vt:lpstr>
      <vt:lpstr>How will the curriculum be matched to my child’s needs?</vt:lpstr>
      <vt:lpstr>How are the school’s resources allocated and matched to children’s needs?</vt:lpstr>
      <vt:lpstr>How will the school decide what type of support my child will receive?</vt:lpstr>
      <vt:lpstr>How does the school decide if the provision has been effective?</vt:lpstr>
      <vt:lpstr>How will my child be included in activities outside the classroom?</vt:lpstr>
      <vt:lpstr>How does the school provide additional support for my child’s wellbeing?</vt:lpstr>
      <vt:lpstr>What training have the staff supporting SEND had or what are they having? </vt:lpstr>
      <vt:lpstr>How accessible is the school both indoors and outdoors? </vt:lpstr>
      <vt:lpstr>How are parents involved in the school? How can I get involved? </vt:lpstr>
      <vt:lpstr>How do children contribute their views about their support plans?  </vt:lpstr>
      <vt:lpstr>Which specialist services are available for the school to access?</vt:lpstr>
      <vt:lpstr>How will the school prepare and support my child when transferring schools or classes? Holly holly said                                         </vt:lpstr>
      <vt:lpstr>Who can I contact for further information?</vt:lpstr>
      <vt:lpstr>What is The Local Offer?</vt:lpstr>
      <vt:lpstr>How do I contact the school?</vt:lpstr>
      <vt:lpstr>Which other support services can help 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Arrow Valley First School SEND Information Report</dc:title>
  <dc:creator>holly adams</dc:creator>
  <cp:lastModifiedBy>Ms H Adams</cp:lastModifiedBy>
  <cp:revision>21</cp:revision>
  <dcterms:created xsi:type="dcterms:W3CDTF">2022-01-23T22:11:12Z</dcterms:created>
  <dcterms:modified xsi:type="dcterms:W3CDTF">2025-01-20T21:55:21Z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0x010100B50FA6DF28E4594089013030F203AAD3</vt:lpwstr>
  </property>
  <property fmtid="{D5CDD505-2E9C-101B-9397-08002B2CF9AE}" pid="3" name="MediaServiceImageTags">
    <vt:lpwstr/>
  </property>
</Properties>
</file>